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8A4C-E806-4F61-AEBE-8DDEB55F1455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17F5-8D30-411C-BE9F-6EDB0286F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0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6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0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7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ACCBF9"/>
                </a:solidFill>
              </a:rPr>
              <a:pPr/>
              <a:t>8/28/2015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4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3800" b="1" cap="none" dirty="0" smtClean="0"/>
              <a:t>Cerebral Infarction</a:t>
            </a:r>
            <a:r>
              <a:rPr lang="en-US" sz="3800" b="1" cap="none" dirty="0" smtClean="0"/>
              <a:t/>
            </a:r>
            <a:br>
              <a:rPr lang="en-US" sz="3800" b="1" cap="none" dirty="0" smtClean="0"/>
            </a:br>
            <a:r>
              <a:rPr lang="en-US" sz="2700" dirty="0">
                <a:solidFill>
                  <a:schemeClr val="tx2"/>
                </a:solidFill>
              </a:rPr>
              <a:t>Best Practice </a:t>
            </a:r>
            <a:r>
              <a:rPr lang="en-US" sz="2700" dirty="0" smtClean="0">
                <a:solidFill>
                  <a:schemeClr val="tx2"/>
                </a:solidFill>
              </a:rPr>
              <a:t>Documentation</a:t>
            </a:r>
            <a:br>
              <a:rPr lang="en-US" sz="2700" dirty="0" smtClean="0">
                <a:solidFill>
                  <a:schemeClr val="tx2"/>
                </a:solidFill>
              </a:rPr>
            </a:br>
            <a:r>
              <a:rPr lang="en-US" sz="1800" b="0" dirty="0"/>
              <a:t>When clinically relevant, please include the specificity outlined below</a:t>
            </a:r>
            <a:endParaRPr lang="en-US" sz="1800" b="1" cap="none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143000" y="1600200"/>
            <a:ext cx="7033708" cy="3962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Etiology </a:t>
            </a:r>
            <a:endParaRPr lang="en-US" sz="2000" dirty="0"/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</a:t>
            </a:r>
            <a:r>
              <a:rPr lang="en-US" sz="1600" dirty="0"/>
              <a:t>Embolism </a:t>
            </a:r>
          </a:p>
          <a:p>
            <a:pPr marL="68580" indent="0">
              <a:buNone/>
            </a:pPr>
            <a:r>
              <a:rPr lang="en-US" sz="1600" dirty="0" smtClean="0"/>
              <a:t>    </a:t>
            </a:r>
            <a:r>
              <a:rPr lang="en-US" sz="1600" dirty="0"/>
              <a:t>Thrombosis </a:t>
            </a:r>
          </a:p>
          <a:p>
            <a:pPr marL="68580" indent="0">
              <a:buNone/>
            </a:pPr>
            <a:r>
              <a:rPr lang="en-US" sz="1600" dirty="0" smtClean="0"/>
              <a:t>    </a:t>
            </a:r>
            <a:r>
              <a:rPr lang="en-US" sz="1600" dirty="0"/>
              <a:t>Unspecified occlusion or stenosis </a:t>
            </a:r>
          </a:p>
          <a:p>
            <a:r>
              <a:rPr lang="en-US" sz="2000" dirty="0" smtClean="0"/>
              <a:t>Site </a:t>
            </a:r>
            <a:endParaRPr lang="en-US" sz="2000" dirty="0"/>
          </a:p>
          <a:p>
            <a:pPr marL="68580" indent="0">
              <a:buNone/>
            </a:pPr>
            <a:r>
              <a:rPr lang="en-US" sz="1600" dirty="0" smtClean="0"/>
              <a:t>     Precerebral </a:t>
            </a:r>
            <a:r>
              <a:rPr lang="en-US" sz="1600" dirty="0"/>
              <a:t>artery (basilar, carotid, vertebral , </a:t>
            </a:r>
            <a:r>
              <a:rPr lang="en-US" sz="1600" dirty="0" smtClean="0"/>
              <a:t>other)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Cerebral </a:t>
            </a:r>
            <a:r>
              <a:rPr lang="en-US" sz="1600" dirty="0"/>
              <a:t>(anterior, middle or posterior) </a:t>
            </a:r>
          </a:p>
          <a:p>
            <a:pPr marL="68580" indent="0">
              <a:buNone/>
            </a:pPr>
            <a:r>
              <a:rPr lang="en-US" sz="1600" dirty="0" smtClean="0"/>
              <a:t>     Cerebellar </a:t>
            </a:r>
            <a:endParaRPr lang="en-US" sz="1600" dirty="0"/>
          </a:p>
          <a:p>
            <a:pPr marL="68580" indent="0">
              <a:buNone/>
            </a:pPr>
            <a:r>
              <a:rPr lang="en-US" sz="1600" dirty="0" smtClean="0"/>
              <a:t>     </a:t>
            </a:r>
            <a:r>
              <a:rPr lang="en-US" sz="1600" dirty="0"/>
              <a:t>Other cerebral artery </a:t>
            </a:r>
          </a:p>
          <a:p>
            <a:r>
              <a:rPr lang="en-US" sz="2000" dirty="0" smtClean="0"/>
              <a:t>Laterality</a:t>
            </a:r>
            <a:r>
              <a:rPr lang="en-US" sz="2000" dirty="0"/>
              <a:t>: </a:t>
            </a:r>
          </a:p>
          <a:p>
            <a:pPr marL="68580" indent="0">
              <a:buNone/>
            </a:pPr>
            <a:r>
              <a:rPr lang="en-US" sz="1600" dirty="0" smtClean="0"/>
              <a:t>     </a:t>
            </a:r>
            <a:r>
              <a:rPr lang="en-US" sz="1600" dirty="0"/>
              <a:t>Right </a:t>
            </a:r>
            <a:endParaRPr lang="en-US" sz="1600" dirty="0" smtClean="0"/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</a:t>
            </a:r>
            <a:r>
              <a:rPr lang="en-US" sz="1600" dirty="0"/>
              <a:t>Left </a:t>
            </a:r>
          </a:p>
          <a:p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5724436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/>
              <a:t> </a:t>
            </a:r>
            <a:r>
              <a:rPr lang="en-US" sz="1200" b="1" smtClean="0"/>
              <a:t>         CDI </a:t>
            </a:r>
            <a:r>
              <a:rPr lang="en-US" sz="1200" b="1" dirty="0" smtClean="0"/>
              <a:t>Dept: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 Coding: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397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dirty="0"/>
              <a:t>Complications of Cerebral Infarct / Hemorrhage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b="0" dirty="0" smtClean="0"/>
              <a:t>When </a:t>
            </a:r>
            <a:r>
              <a:rPr lang="en-US" sz="1800" b="0" dirty="0"/>
              <a:t>clinically relevant, please include the specificity outlined below</a:t>
            </a:r>
            <a:endParaRPr lang="en-US" sz="1800" b="1" cap="none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85800" y="1762036"/>
            <a:ext cx="4191000" cy="3962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600" b="1" dirty="0" smtClean="0"/>
              <a:t>Document </a:t>
            </a:r>
            <a:r>
              <a:rPr lang="en-US" sz="1600" b="1" dirty="0"/>
              <a:t>related symptoms/ residual effect </a:t>
            </a: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Aphasia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Brainstem </a:t>
            </a:r>
            <a:r>
              <a:rPr lang="en-US" sz="1400" dirty="0"/>
              <a:t>herniation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Cerebral </a:t>
            </a:r>
            <a:r>
              <a:rPr lang="en-US" sz="1400" dirty="0"/>
              <a:t>edema (state if asymptomatic vs symptomatic)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Coma</a:t>
            </a:r>
            <a:r>
              <a:rPr lang="en-US" sz="1400" dirty="0"/>
              <a:t>/ comatose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Dysphagia 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Dysphasia 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Encephalopathy 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Hemiparesis </a:t>
            </a:r>
            <a:r>
              <a:rPr lang="en-US" sz="1400" dirty="0"/>
              <a:t>(specify laterality)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Hemiplegia </a:t>
            </a:r>
            <a:r>
              <a:rPr lang="en-US" sz="1400" dirty="0"/>
              <a:t>(specify laterality)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Increased </a:t>
            </a:r>
            <a:r>
              <a:rPr lang="en-US" sz="1400" dirty="0"/>
              <a:t>intracranial pressure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Left </a:t>
            </a:r>
            <a:r>
              <a:rPr lang="en-US" sz="1400" dirty="0"/>
              <a:t>sided neglect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Seizures 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Vasogenic </a:t>
            </a:r>
            <a:r>
              <a:rPr lang="en-US" sz="1400" dirty="0"/>
              <a:t>edema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 smtClean="0"/>
              <a:t>Vasospasm </a:t>
            </a:r>
            <a:endParaRPr lang="en-US" sz="1400" dirty="0"/>
          </a:p>
          <a:p>
            <a:pPr marL="68580" indent="0">
              <a:buNone/>
            </a:pP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5724436"/>
            <a:ext cx="624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/>
              <a:t>Contact the following for any documentation questions or concerns:</a:t>
            </a:r>
          </a:p>
          <a:p>
            <a:pPr algn="r"/>
            <a:r>
              <a:rPr lang="en-US" sz="1100" b="1" dirty="0"/>
              <a:t> </a:t>
            </a:r>
            <a:r>
              <a:rPr lang="en-US" sz="1100" b="1" dirty="0" smtClean="0"/>
              <a:t>         CDI Dept: Shannon Menei  302-733-5973</a:t>
            </a:r>
          </a:p>
          <a:p>
            <a:pPr algn="r"/>
            <a:r>
              <a:rPr lang="en-US" sz="1100" b="1" dirty="0"/>
              <a:t> </a:t>
            </a:r>
            <a:r>
              <a:rPr lang="en-US" sz="1100" b="1" dirty="0" smtClean="0"/>
              <a:t>         HIMS Coding: Kim Seery  302-733-1113</a:t>
            </a:r>
            <a:endParaRPr lang="en-US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607978" y="1732889"/>
            <a:ext cx="243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Further Specify:</a:t>
            </a:r>
          </a:p>
          <a:p>
            <a:r>
              <a:rPr lang="en-US" dirty="0" smtClean="0"/>
              <a:t>With / Without tPA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Aborted or not</a:t>
            </a:r>
          </a:p>
          <a:p>
            <a:r>
              <a:rPr lang="en-US" sz="1600" dirty="0" smtClean="0"/>
              <a:t> </a:t>
            </a:r>
          </a:p>
          <a:p>
            <a:r>
              <a:rPr lang="en-US" dirty="0" smtClean="0"/>
              <a:t>Hemorrhagic conversion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Specify whether asymptomatic or symptomatic </a:t>
            </a:r>
          </a:p>
          <a:p>
            <a:endParaRPr lang="en-US" sz="1600" dirty="0" smtClean="0"/>
          </a:p>
          <a:p>
            <a:r>
              <a:rPr lang="en-US" dirty="0" smtClean="0"/>
              <a:t>Evolution of previous stroke if known </a:t>
            </a:r>
          </a:p>
          <a:p>
            <a:r>
              <a:rPr lang="en-US" b="1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950" y="20574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853" y="2832671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950" y="43434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29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CVA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1600200"/>
            <a:ext cx="3419856" cy="4267200"/>
          </a:xfrm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700" b="1" dirty="0" smtClean="0"/>
              <a:t>  Insufficient </a:t>
            </a:r>
            <a:r>
              <a:rPr lang="en-US" sz="1700" b="1" dirty="0"/>
              <a:t>Documentation </a:t>
            </a:r>
            <a:endParaRPr lang="en-US" sz="1700" dirty="0"/>
          </a:p>
          <a:p>
            <a:r>
              <a:rPr lang="en-US" sz="1900" b="1" dirty="0" smtClean="0"/>
              <a:t>Acute </a:t>
            </a:r>
            <a:r>
              <a:rPr lang="en-US" sz="1900" b="1" dirty="0"/>
              <a:t>embolic CVA</a:t>
            </a:r>
            <a:r>
              <a:rPr lang="en-US" dirty="0"/>
              <a:t>. </a:t>
            </a:r>
          </a:p>
          <a:p>
            <a:endParaRPr lang="en-US" smtClean="0"/>
          </a:p>
          <a:p>
            <a:pPr marL="68580" indent="0">
              <a:buNone/>
            </a:pPr>
            <a:endParaRPr lang="en-US" dirty="0"/>
          </a:p>
          <a:p>
            <a:r>
              <a:rPr lang="en-US" sz="2000" b="1" dirty="0" smtClean="0"/>
              <a:t>Lacunar </a:t>
            </a:r>
            <a:r>
              <a:rPr lang="en-US" sz="2000" b="1" dirty="0"/>
              <a:t>infarct 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sz="1800" b="1" dirty="0" smtClean="0"/>
          </a:p>
          <a:p>
            <a:r>
              <a:rPr lang="en-US" sz="1800" b="1" dirty="0" smtClean="0"/>
              <a:t>Mass </a:t>
            </a:r>
            <a:r>
              <a:rPr lang="en-US" sz="1800" b="1" dirty="0"/>
              <a:t>effect (if symptomatic) </a:t>
            </a:r>
            <a:endParaRPr lang="en-US" sz="1800" dirty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724400" y="1600200"/>
            <a:ext cx="3419856" cy="4267200"/>
          </a:xfrm>
          <a:ln w="50800" cmpd="thickThin">
            <a:solidFill>
              <a:srgbClr val="006600"/>
            </a:solidFill>
          </a:ln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en-US" sz="2300" b="1" dirty="0" smtClean="0"/>
              <a:t>Best </a:t>
            </a:r>
            <a:r>
              <a:rPr lang="en-US" sz="2300" b="1" dirty="0"/>
              <a:t>Practice Documentation </a:t>
            </a:r>
            <a:endParaRPr lang="en-US" sz="2300" b="1" dirty="0" smtClean="0"/>
          </a:p>
          <a:p>
            <a:pPr marL="68580" indent="0" algn="ctr">
              <a:buNone/>
            </a:pPr>
            <a:endParaRPr lang="en-US" sz="2300" dirty="0"/>
          </a:p>
          <a:p>
            <a:r>
              <a:rPr lang="en-US" sz="2300" dirty="0" smtClean="0"/>
              <a:t>65 </a:t>
            </a:r>
            <a:r>
              <a:rPr lang="en-US" sz="2300" dirty="0"/>
              <a:t>yo </a:t>
            </a:r>
            <a:r>
              <a:rPr lang="en-US" sz="2300" b="1" dirty="0"/>
              <a:t>left handed </a:t>
            </a:r>
            <a:r>
              <a:rPr lang="en-US" sz="2300" dirty="0"/>
              <a:t>male presenting with </a:t>
            </a:r>
            <a:r>
              <a:rPr lang="en-US" sz="2300" b="1" dirty="0"/>
              <a:t>acute embolic ischemic infarct </a:t>
            </a:r>
            <a:r>
              <a:rPr lang="en-US" sz="2300" dirty="0"/>
              <a:t>of the </a:t>
            </a:r>
            <a:r>
              <a:rPr lang="en-US" sz="2300" b="1" dirty="0"/>
              <a:t>right MCA </a:t>
            </a:r>
            <a:r>
              <a:rPr lang="en-US" sz="2300" dirty="0"/>
              <a:t>secondary to non -compliance with anticoagulation. </a:t>
            </a:r>
          </a:p>
          <a:p>
            <a:r>
              <a:rPr lang="en-US" sz="2300" dirty="0" smtClean="0"/>
              <a:t>65 </a:t>
            </a:r>
            <a:r>
              <a:rPr lang="en-US" sz="2300" dirty="0"/>
              <a:t>yo </a:t>
            </a:r>
            <a:r>
              <a:rPr lang="en-US" sz="2300" b="1" dirty="0"/>
              <a:t>right handed </a:t>
            </a:r>
            <a:r>
              <a:rPr lang="en-US" sz="2300" dirty="0"/>
              <a:t>male presenting with </a:t>
            </a:r>
            <a:r>
              <a:rPr lang="en-US" sz="2300" b="1" dirty="0"/>
              <a:t>left sided hemiparesis </a:t>
            </a:r>
            <a:r>
              <a:rPr lang="en-US" sz="2300" dirty="0"/>
              <a:t>due to an </a:t>
            </a:r>
            <a:r>
              <a:rPr lang="en-US" sz="2300" b="1" dirty="0"/>
              <a:t>acute lunar infarct of the right MCA due to vascular hyalinosis, associated with hyperlipidemia</a:t>
            </a:r>
            <a:r>
              <a:rPr lang="en-US" b="1" dirty="0" smtClean="0"/>
              <a:t>.</a:t>
            </a:r>
          </a:p>
          <a:p>
            <a:pPr marL="6858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sz="2300" b="1" dirty="0" smtClean="0"/>
              <a:t>Symptomatic </a:t>
            </a:r>
            <a:r>
              <a:rPr lang="en-US" sz="2300" b="1" dirty="0"/>
              <a:t>cerebral edema or symptomatic intracerebral hemorrhage, </a:t>
            </a:r>
            <a:r>
              <a:rPr lang="en-US" sz="2300" dirty="0"/>
              <a:t>whichever is applicable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98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8EE611-CA3B-464C-BF75-16E8DFCC6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491F6D-DE96-4FF6-97D0-15A723341F3E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ba7f6efb-9b7f-4f10-aed5-f0b9648f87bb"/>
    <ds:schemaRef ds:uri="http://schemas.microsoft.com/office/2006/metadata/properties"/>
    <ds:schemaRef ds:uri="http://purl.org/dc/terms/"/>
    <ds:schemaRef ds:uri="http://schemas.openxmlformats.org/package/2006/metadata/core-properties"/>
    <ds:schemaRef ds:uri="130e0593-5292-4fa7-b8ae-8ff45477bad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5EDFD3-4AB4-4B50-BDFD-44E61D777479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77F352DE-CBA4-42F2-89ED-C0631099F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257</Words>
  <Application>Microsoft Office PowerPoint</Application>
  <PresentationFormat>On-screen Show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1_Austin</vt:lpstr>
      <vt:lpstr>Cerebral Infarction Best Practice Documentation When clinically relevant, please include the specificity outlined below</vt:lpstr>
      <vt:lpstr> Complications of Cerebral Infarct / Hemorrhage  When clinically relevant, please include the specificity outlined below</vt:lpstr>
      <vt:lpstr>CVA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Seizures Best Practice Documentation</dc:title>
  <dc:creator>Frosch, Karen L.</dc:creator>
  <cp:lastModifiedBy>Frosch, Karen L.</cp:lastModifiedBy>
  <cp:revision>12</cp:revision>
  <dcterms:created xsi:type="dcterms:W3CDTF">2015-07-28T15:56:35Z</dcterms:created>
  <dcterms:modified xsi:type="dcterms:W3CDTF">2015-08-28T16:48:49Z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