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8/28/2015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8/28/2015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8/28/2015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609600"/>
            <a:ext cx="7024744" cy="595694"/>
          </a:xfrm>
        </p:spPr>
        <p:txBody>
          <a:bodyPr>
            <a:normAutofit fontScale="90000"/>
          </a:bodyPr>
          <a:lstStyle/>
          <a:p>
            <a:r>
              <a:rPr lang="en-US" dirty="0"/>
              <a:t>GI </a:t>
            </a:r>
            <a:r>
              <a:rPr lang="en-US" dirty="0" smtClean="0"/>
              <a:t>Bleed/Ulcers/Gastritis/Duodenitis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5083" y="1981200"/>
            <a:ext cx="6777317" cy="3893403"/>
          </a:xfrm>
        </p:spPr>
        <p:txBody>
          <a:bodyPr>
            <a:noAutofit/>
          </a:bodyPr>
          <a:lstStyle/>
          <a:p>
            <a:r>
              <a:rPr lang="en-US" sz="1800" dirty="0"/>
              <a:t>Site – to the highest degree of anatomical specific </a:t>
            </a:r>
          </a:p>
          <a:p>
            <a:r>
              <a:rPr lang="en-US" sz="1800" dirty="0"/>
              <a:t>Acuity</a:t>
            </a:r>
          </a:p>
          <a:p>
            <a:pPr lvl="1"/>
            <a:r>
              <a:rPr lang="en-US" sz="1800" dirty="0"/>
              <a:t>Acute</a:t>
            </a:r>
          </a:p>
          <a:p>
            <a:pPr lvl="1"/>
            <a:r>
              <a:rPr lang="en-US" sz="1800" dirty="0"/>
              <a:t>Chronic</a:t>
            </a:r>
          </a:p>
          <a:p>
            <a:r>
              <a:rPr lang="en-US" sz="1800" dirty="0"/>
              <a:t>Specify with or without:</a:t>
            </a:r>
          </a:p>
          <a:p>
            <a:pPr lvl="1"/>
            <a:r>
              <a:rPr lang="en-US" sz="1800" dirty="0"/>
              <a:t>Hemorrhage</a:t>
            </a:r>
          </a:p>
          <a:p>
            <a:pPr lvl="1"/>
            <a:r>
              <a:rPr lang="en-US" sz="1800" dirty="0"/>
              <a:t>Perforation</a:t>
            </a:r>
          </a:p>
          <a:p>
            <a:pPr lvl="1"/>
            <a:r>
              <a:rPr lang="en-US" sz="1800" dirty="0"/>
              <a:t>Obstruction</a:t>
            </a:r>
          </a:p>
          <a:p>
            <a:r>
              <a:rPr lang="en-US" sz="1800" dirty="0"/>
              <a:t>Document any associated disease:</a:t>
            </a:r>
          </a:p>
          <a:p>
            <a:pPr lvl="1"/>
            <a:r>
              <a:rPr lang="en-US" sz="1800" dirty="0"/>
              <a:t>H. pylori</a:t>
            </a:r>
          </a:p>
          <a:p>
            <a:pPr lvl="1"/>
            <a:r>
              <a:rPr lang="en-US" sz="1800" dirty="0"/>
              <a:t>Medication-related</a:t>
            </a:r>
          </a:p>
          <a:p>
            <a:pPr lvl="1"/>
            <a:r>
              <a:rPr lang="en-US" sz="1800" dirty="0"/>
              <a:t>Alcohol </a:t>
            </a:r>
            <a:r>
              <a:rPr lang="en-US" sz="1800" dirty="0" smtClean="0"/>
              <a:t>abuse </a:t>
            </a:r>
            <a:r>
              <a:rPr lang="en-US" sz="1800" dirty="0"/>
              <a:t>or dependence</a:t>
            </a:r>
          </a:p>
          <a:p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143000"/>
            <a:ext cx="8077200" cy="830997"/>
          </a:xfrm>
          <a:prstGeom prst="rect">
            <a:avLst/>
          </a:prstGeom>
          <a:noFill/>
          <a:ln w="50800" cmpd="thickThin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Best practice documentation is to indicate the cause of the GI bleed to the highest degree of specificity. A provider can, after clinical evaluation document the “likely” or “probable“ source of the underlying GI bleed.</a:t>
            </a:r>
          </a:p>
        </p:txBody>
      </p:sp>
      <p:sp>
        <p:nvSpPr>
          <p:cNvPr id="6" name="TextBox 15"/>
          <p:cNvSpPr txBox="1"/>
          <p:nvPr/>
        </p:nvSpPr>
        <p:spPr>
          <a:xfrm>
            <a:off x="2057400" y="59068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28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ln w="50800">
            <a:solidFill>
              <a:srgbClr val="568462"/>
            </a:solidFill>
          </a:ln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dirty="0" smtClean="0"/>
              <a:t>Insufficient Documentation</a:t>
            </a:r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/>
              <a:t>45 year old female patient presents with abdominal pain and hematemesis. Diagnosed with a gastric ulcer without any complications. </a:t>
            </a:r>
          </a:p>
          <a:p>
            <a:pPr marL="68580" indent="0">
              <a:buNone/>
            </a:pPr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736848" cy="3493008"/>
          </a:xfrm>
          <a:noFill/>
          <a:ln w="50800">
            <a:solidFill>
              <a:srgbClr val="568462"/>
            </a:solidFill>
          </a:ln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smtClean="0"/>
              <a:t>Best Practice Documentation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45 year old female patient presents with abdominal pain and hematemesis. Diagnosed with an </a:t>
            </a:r>
            <a:r>
              <a:rPr lang="en-US" sz="1800" b="1" dirty="0"/>
              <a:t>acute gastric ulcer </a:t>
            </a:r>
            <a:r>
              <a:rPr lang="en-US" sz="1800" dirty="0"/>
              <a:t>with </a:t>
            </a:r>
            <a:r>
              <a:rPr lang="en-US" sz="1800" b="1" dirty="0"/>
              <a:t>no signs of hemorrhage or perforation per EGD, most likely due to patient’s chronic NSAID use. Mallory –Weiss tear noted, probable cause of hematemesis. </a:t>
            </a:r>
            <a:endParaRPr lang="en-US" sz="1800" dirty="0"/>
          </a:p>
        </p:txBody>
      </p:sp>
      <p:sp>
        <p:nvSpPr>
          <p:cNvPr id="6" name="TextBox 15"/>
          <p:cNvSpPr txBox="1"/>
          <p:nvPr/>
        </p:nvSpPr>
        <p:spPr>
          <a:xfrm>
            <a:off x="2057400" y="59068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6144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>2016-02-15T05:00:00+00:00</Next_x0020_Review_x0020_Date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Props1.xml><?xml version="1.0" encoding="utf-8"?>
<ds:datastoreItem xmlns:ds="http://schemas.openxmlformats.org/officeDocument/2006/customXml" ds:itemID="{B1AF449D-7C62-4CEF-8C01-177203A115AB}"/>
</file>

<file path=customXml/itemProps2.xml><?xml version="1.0" encoding="utf-8"?>
<ds:datastoreItem xmlns:ds="http://schemas.openxmlformats.org/officeDocument/2006/customXml" ds:itemID="{EC701CB0-68B4-4426-AEEB-5D81949CD987}"/>
</file>

<file path=customXml/itemProps3.xml><?xml version="1.0" encoding="utf-8"?>
<ds:datastoreItem xmlns:ds="http://schemas.openxmlformats.org/officeDocument/2006/customXml" ds:itemID="{71E39E35-4B01-4396-8B6D-5570F0105169}"/>
</file>

<file path=customXml/itemProps4.xml><?xml version="1.0" encoding="utf-8"?>
<ds:datastoreItem xmlns:ds="http://schemas.openxmlformats.org/officeDocument/2006/customXml" ds:itemID="{8F3EF337-4B55-49E5-9972-232DE928A23D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197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GI Bleed/Ulcers/Gastritis/Duodenitis</vt:lpstr>
      <vt:lpstr>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keywords/>
  <cp:lastModifiedBy>Frosch, Karen L.</cp:lastModifiedBy>
  <cp:revision>6</cp:revision>
  <dcterms:created xsi:type="dcterms:W3CDTF">2015-08-19T17:49:55Z</dcterms:created>
  <dcterms:modified xsi:type="dcterms:W3CDTF">2015-08-28T15:21:31Z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