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8/28/2015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5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8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3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9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2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49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4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8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0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9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8/28/2015</a:t>
            </a:fld>
            <a:endParaRPr lang="en-US" dirty="0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 dirty="0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5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9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20000" cy="875264"/>
          </a:xfrm>
        </p:spPr>
        <p:txBody>
          <a:bodyPr>
            <a:normAutofit fontScale="90000"/>
          </a:bodyPr>
          <a:lstStyle/>
          <a:p>
            <a:r>
              <a:rPr lang="en-US" dirty="0"/>
              <a:t>Pulmonary </a:t>
            </a:r>
            <a:r>
              <a:rPr lang="en-US" dirty="0" smtClean="0"/>
              <a:t>Embolism</a:t>
            </a:r>
            <a:br>
              <a:rPr lang="en-US" dirty="0" smtClean="0"/>
            </a:br>
            <a:r>
              <a:rPr lang="en-US" sz="2700" b="0" dirty="0"/>
              <a:t>Best Practice </a:t>
            </a:r>
            <a:r>
              <a:rPr lang="en-US" sz="2700" b="0" dirty="0" smtClean="0"/>
              <a:t>Documentation</a:t>
            </a:r>
            <a:br>
              <a:rPr lang="en-US" sz="2700" b="0" dirty="0" smtClean="0"/>
            </a:br>
            <a:r>
              <a:rPr lang="en-US" sz="1800" b="0" dirty="0"/>
              <a:t>When clinically relevant, please include the specificity outlined below</a:t>
            </a: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990600" y="1676400"/>
            <a:ext cx="3419856" cy="3493008"/>
          </a:xfrm>
        </p:spPr>
        <p:txBody>
          <a:bodyPr>
            <a:noAutofit/>
          </a:bodyPr>
          <a:lstStyle/>
          <a:p>
            <a:r>
              <a:rPr lang="en-US" sz="1800" dirty="0"/>
              <a:t>Type:</a:t>
            </a:r>
          </a:p>
          <a:p>
            <a:pPr lvl="1"/>
            <a:r>
              <a:rPr lang="en-US" sz="1600" dirty="0"/>
              <a:t>Septic pulmonary embolism</a:t>
            </a:r>
          </a:p>
          <a:p>
            <a:pPr lvl="1"/>
            <a:r>
              <a:rPr lang="en-US" sz="1600" dirty="0"/>
              <a:t>Saddle embolus </a:t>
            </a:r>
          </a:p>
          <a:p>
            <a:pPr lvl="1"/>
            <a:r>
              <a:rPr lang="en-US" sz="1600" dirty="0"/>
              <a:t>Postprocedural (specify procedure)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Other embolism</a:t>
            </a:r>
          </a:p>
          <a:p>
            <a:r>
              <a:rPr lang="en-US" sz="1800" dirty="0"/>
              <a:t>Acuity</a:t>
            </a:r>
          </a:p>
          <a:p>
            <a:pPr lvl="1"/>
            <a:r>
              <a:rPr lang="en-US" sz="1600" dirty="0"/>
              <a:t>Acute</a:t>
            </a:r>
          </a:p>
          <a:p>
            <a:pPr lvl="1"/>
            <a:r>
              <a:rPr lang="en-US" sz="1600" dirty="0"/>
              <a:t>Chronic</a:t>
            </a:r>
          </a:p>
          <a:p>
            <a:pPr lvl="1"/>
            <a:r>
              <a:rPr lang="en-US" sz="1600" dirty="0"/>
              <a:t>History of (no longer acute or chronic) </a:t>
            </a:r>
          </a:p>
          <a:p>
            <a:endParaRPr lang="en-US" sz="1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57344" y="1676400"/>
            <a:ext cx="3419856" cy="3493008"/>
          </a:xfrm>
        </p:spPr>
        <p:txBody>
          <a:bodyPr/>
          <a:lstStyle/>
          <a:p>
            <a:r>
              <a:rPr lang="en-US" sz="1800" dirty="0"/>
              <a:t>If present :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Acute cor pulmonale</a:t>
            </a:r>
          </a:p>
          <a:p>
            <a:r>
              <a:rPr lang="en-US" sz="1800" dirty="0"/>
              <a:t>Underlying cause:</a:t>
            </a:r>
          </a:p>
          <a:p>
            <a:pPr lvl="1"/>
            <a:r>
              <a:rPr lang="en-US" sz="1600" dirty="0"/>
              <a:t>Postprocedural (link to related procedure</a:t>
            </a:r>
          </a:p>
          <a:p>
            <a:pPr lvl="1"/>
            <a:r>
              <a:rPr lang="en-US" sz="1600" dirty="0"/>
              <a:t>Due to trauma</a:t>
            </a:r>
          </a:p>
          <a:p>
            <a:pPr lvl="1"/>
            <a:r>
              <a:rPr lang="en-US" sz="1600" dirty="0"/>
              <a:t>Due to infection (specify)</a:t>
            </a:r>
          </a:p>
          <a:p>
            <a:pPr lvl="1"/>
            <a:r>
              <a:rPr lang="en-US" sz="1600" dirty="0"/>
              <a:t>Complicating pregnancy or the puerperium</a:t>
            </a:r>
          </a:p>
          <a:p>
            <a:endParaRPr lang="en-US" dirty="0"/>
          </a:p>
        </p:txBody>
      </p:sp>
      <p:sp>
        <p:nvSpPr>
          <p:cNvPr id="7" name="TextBox 10"/>
          <p:cNvSpPr txBox="1"/>
          <p:nvPr/>
        </p:nvSpPr>
        <p:spPr>
          <a:xfrm>
            <a:off x="1943100" y="571499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black"/>
                </a:solidFill>
              </a:rPr>
              <a:t>Contact the following for any documentation questions or concerns: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CDI:  Shannon Menei  302-733-5973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HIMS Coding:  Kim Seery  302-733-1113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51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Pulmonary Embolism </a:t>
            </a:r>
            <a:br>
              <a:rPr lang="en-US" dirty="0" smtClean="0"/>
            </a:br>
            <a:r>
              <a:rPr lang="en-US" dirty="0" smtClean="0"/>
              <a:t>Documentation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ln w="50800" cmpd="thickThin">
            <a:solidFill>
              <a:srgbClr val="568462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>
                <a:solidFill>
                  <a:schemeClr val="tx1"/>
                </a:solidFill>
              </a:rPr>
              <a:t>Insufficient </a:t>
            </a:r>
            <a:r>
              <a:rPr lang="en-US" sz="1800" b="1" dirty="0" smtClean="0">
                <a:solidFill>
                  <a:schemeClr val="tx1"/>
                </a:solidFill>
              </a:rPr>
              <a:t>Documentation</a:t>
            </a:r>
          </a:p>
          <a:p>
            <a:pPr marL="0" indent="0" algn="ctr"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Patient </a:t>
            </a:r>
            <a:r>
              <a:rPr lang="en-US" sz="1600" dirty="0">
                <a:solidFill>
                  <a:schemeClr val="tx1"/>
                </a:solidFill>
              </a:rPr>
              <a:t>presents with sudden onset of acute shortness of breath and chest pain. Patient is s/p THR three weeks ago. Scan shows high probability for pulmonary embolism. Patient admitted for pulmonary embolism.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ln w="50800" cmpd="thickThin">
            <a:solidFill>
              <a:srgbClr val="568462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>
                <a:solidFill>
                  <a:schemeClr val="tx1"/>
                </a:solidFill>
              </a:rPr>
              <a:t>Best Practice Documentation</a:t>
            </a:r>
          </a:p>
          <a:p>
            <a:pPr marL="0" indent="0">
              <a:buNone/>
            </a:pPr>
            <a:endParaRPr lang="en-US" sz="17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700" dirty="0" smtClean="0">
                <a:solidFill>
                  <a:schemeClr val="tx1"/>
                </a:solidFill>
              </a:rPr>
              <a:t>Patient </a:t>
            </a:r>
            <a:r>
              <a:rPr lang="en-US" sz="1700" dirty="0">
                <a:solidFill>
                  <a:schemeClr val="tx1"/>
                </a:solidFill>
              </a:rPr>
              <a:t>presents with sudden onset of acute shortness of breath and chest pain. Patient is  s/p THR three weeks ago. Scan shows high probability for pulmonary embolism. Patient admitted for </a:t>
            </a:r>
            <a:r>
              <a:rPr lang="en-US" sz="1700" b="1" dirty="0">
                <a:solidFill>
                  <a:schemeClr val="tx1"/>
                </a:solidFill>
              </a:rPr>
              <a:t>postprocedural pulmonary embolism most likely associated with </a:t>
            </a:r>
            <a:r>
              <a:rPr lang="en-US" sz="1700" b="1" dirty="0" smtClean="0">
                <a:solidFill>
                  <a:schemeClr val="tx1"/>
                </a:solidFill>
              </a:rPr>
              <a:t>recent THR.</a:t>
            </a:r>
            <a:endParaRPr lang="en-US" sz="1700" b="1" dirty="0">
              <a:solidFill>
                <a:schemeClr val="tx1"/>
              </a:solidFill>
            </a:endParaRP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024106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3127E9-1874-4CC4-A3DB-97224FB68153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B8C91A7A-D80F-4AFF-B381-85CC658E6CB4}">
  <ds:schemaRefs>
    <ds:schemaRef ds:uri="130e0593-5292-4fa7-b8ae-8ff45477badd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ba7f6efb-9b7f-4f10-aed5-f0b9648f87bb"/>
    <ds:schemaRef ds:uri="http://purl.org/dc/dcmitype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D6759D6-8F08-4D12-A467-2FD2291C70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82AE659-1CEE-4D98-AAE1-DC45F31E36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166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Pulmonary Embolism Best Practice Documentation When clinically relevant, please include the specificity outlined below</vt:lpstr>
      <vt:lpstr>Pulmonary Embolism  Documentation Example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 Best Practice Documentation</dc:title>
  <dc:creator>Brannen, Gerald R</dc:creator>
  <cp:lastModifiedBy>Frosch, Karen L.</cp:lastModifiedBy>
  <cp:revision>6</cp:revision>
  <dcterms:created xsi:type="dcterms:W3CDTF">2015-08-14T18:43:38Z</dcterms:created>
  <dcterms:modified xsi:type="dcterms:W3CDTF">2015-08-28T16:17:01Z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