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8A4C-E806-4F61-AEBE-8DDEB55F145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17F5-8D30-411C-BE9F-6EDB0286F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0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9/4/2015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9/4/2015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9/4/2015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6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0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7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2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ACCBF9"/>
                </a:solidFill>
              </a:rPr>
              <a:pPr/>
              <a:t>9/4/2015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4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142" y="106680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en-US" sz="3800" b="1" cap="none" dirty="0" smtClean="0"/>
              <a:t>Syncope/ Orthostatic Hypotension</a:t>
            </a:r>
            <a:r>
              <a:rPr lang="en-US" sz="3800" b="0" cap="none" dirty="0" smtClean="0"/>
              <a:t/>
            </a:r>
            <a:br>
              <a:rPr lang="en-US" sz="3800" b="0" cap="none" dirty="0" smtClean="0"/>
            </a:br>
            <a:r>
              <a:rPr lang="en-US" sz="2700" b="0" dirty="0">
                <a:solidFill>
                  <a:schemeClr val="tx2"/>
                </a:solidFill>
              </a:rPr>
              <a:t>Best Practice </a:t>
            </a:r>
            <a:r>
              <a:rPr lang="en-US" sz="2700" b="0" dirty="0" smtClean="0">
                <a:solidFill>
                  <a:schemeClr val="tx2"/>
                </a:solidFill>
              </a:rPr>
              <a:t>Documentation</a:t>
            </a:r>
            <a:r>
              <a:rPr lang="en-US" sz="2700" dirty="0" smtClean="0">
                <a:solidFill>
                  <a:schemeClr val="tx2"/>
                </a:solidFill>
              </a:rPr>
              <a:t/>
            </a:r>
            <a:br>
              <a:rPr lang="en-US" sz="2700" dirty="0" smtClean="0">
                <a:solidFill>
                  <a:schemeClr val="tx2"/>
                </a:solidFill>
              </a:rPr>
            </a:br>
            <a:r>
              <a:rPr lang="en-US" sz="1800" b="0" dirty="0"/>
              <a:t>When clinically relevant, please include the specificity outlined below</a:t>
            </a:r>
            <a:endParaRPr lang="en-US" sz="1800" b="1" cap="none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2438401"/>
            <a:ext cx="7033708" cy="2971800"/>
          </a:xfrm>
        </p:spPr>
        <p:txBody>
          <a:bodyPr>
            <a:noAutofit/>
          </a:bodyPr>
          <a:lstStyle/>
          <a:p>
            <a:pPr indent="-342900">
              <a:buFont typeface="Wingdings 2" panose="05020102010507070707" pitchFamily="18" charset="2"/>
              <a:buChar char=""/>
            </a:pPr>
            <a:r>
              <a:rPr lang="en-US" sz="2100" dirty="0"/>
              <a:t>Document underlying cause with linking words “due to”</a:t>
            </a:r>
          </a:p>
          <a:p>
            <a:pPr>
              <a:buFont typeface="Wingdings 2" panose="05020102010507070707" pitchFamily="18" charset="2"/>
              <a:buChar char=""/>
            </a:pPr>
            <a:endParaRPr lang="en-US" sz="2200" dirty="0"/>
          </a:p>
          <a:p>
            <a:pPr indent="-342900">
              <a:buFont typeface="Wingdings 2" panose="05020102010507070707" pitchFamily="18" charset="2"/>
              <a:buChar char=""/>
            </a:pPr>
            <a:r>
              <a:rPr lang="en-US" sz="2100" dirty="0"/>
              <a:t>Orthostatic Hypotension</a:t>
            </a:r>
          </a:p>
          <a:p>
            <a:pPr marL="925830" lvl="1" indent="-285750"/>
            <a:r>
              <a:rPr lang="en-US" sz="2000" dirty="0"/>
              <a:t>Chronic </a:t>
            </a:r>
          </a:p>
          <a:p>
            <a:pPr marL="925830" lvl="1" indent="-285750"/>
            <a:r>
              <a:rPr lang="en-US" sz="2000" dirty="0"/>
              <a:t>Due to drugs (specify drug)</a:t>
            </a:r>
          </a:p>
          <a:p>
            <a:pPr marL="925830" lvl="1" indent="-285750"/>
            <a:r>
              <a:rPr lang="en-US" sz="2000" dirty="0"/>
              <a:t>Neurogenic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5724436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/>
              <a:t> </a:t>
            </a:r>
            <a:r>
              <a:rPr lang="en-US" sz="1200" b="1" smtClean="0"/>
              <a:t>         CDI </a:t>
            </a:r>
            <a:r>
              <a:rPr lang="en-US" sz="1200" b="1" dirty="0" smtClean="0"/>
              <a:t>Dept: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 Coding: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397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/>
          <a:p>
            <a:r>
              <a:rPr lang="en-US" sz="3200" b="1" dirty="0"/>
              <a:t>Syncope/Orthostatic Hypotension</a:t>
            </a:r>
            <a:endParaRPr lang="en-US" sz="3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838200" y="2057400"/>
            <a:ext cx="3505199" cy="3200400"/>
          </a:xfrm>
          <a:prstGeom prst="rect">
            <a:avLst/>
          </a:prstGeom>
          <a:ln w="50800" cmpd="thickThin">
            <a:solidFill>
              <a:srgbClr val="0064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 smtClean="0"/>
              <a:t>Insufficient Documentation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1400" b="1" dirty="0" smtClean="0"/>
          </a:p>
          <a:p>
            <a:pPr>
              <a:lnSpc>
                <a:spcPct val="90000"/>
              </a:lnSpc>
            </a:pPr>
            <a:r>
              <a:rPr lang="en-US" sz="1500" dirty="0"/>
              <a:t>Patient’s daughter found her father lying on the bedroom floor after hearing a loud thump. Patient says he has been getting dizzy when he gets out of bed lately.  </a:t>
            </a:r>
            <a:r>
              <a:rPr lang="en-US" sz="1500" dirty="0" smtClean="0"/>
              <a:t>Patient has a history of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 smtClean="0"/>
              <a:t>       Parkinson’s disease.  </a:t>
            </a:r>
          </a:p>
          <a:p>
            <a:pPr marL="68580" indent="0">
              <a:buNone/>
            </a:pPr>
            <a:endParaRPr lang="en-US" sz="15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/>
              <a:t>      Diagnosis</a:t>
            </a:r>
            <a:r>
              <a:rPr lang="en-US" sz="1500" dirty="0"/>
              <a:t>: </a:t>
            </a:r>
            <a:r>
              <a:rPr lang="en-US" sz="1500" dirty="0" smtClean="0"/>
              <a:t> Syncope </a:t>
            </a:r>
            <a:r>
              <a:rPr lang="en-US" sz="1500" dirty="0"/>
              <a:t>due </a:t>
            </a:r>
            <a:r>
              <a:rPr lang="en-US" sz="1500" dirty="0" smtClean="0"/>
              <a:t>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</a:t>
            </a:r>
            <a:r>
              <a:rPr lang="en-US" sz="1500" dirty="0"/>
              <a:t>orthostatic </a:t>
            </a:r>
            <a:r>
              <a:rPr lang="en-US" sz="1500" dirty="0" smtClean="0"/>
              <a:t>hypotension.</a:t>
            </a:r>
            <a:endParaRPr lang="en-US" sz="1500" dirty="0"/>
          </a:p>
          <a:p>
            <a:pPr>
              <a:buFont typeface="Wingdings 2" panose="05020102010507070707" pitchFamily="18" charset="2"/>
              <a:buChar char=""/>
            </a:pPr>
            <a:endParaRPr lang="en-US" sz="1400" dirty="0" smtClean="0"/>
          </a:p>
          <a:p>
            <a:pPr>
              <a:buFont typeface="Wingdings 2" panose="05020102010507070707" pitchFamily="18" charset="2"/>
              <a:buChar char=""/>
            </a:pPr>
            <a:endParaRPr lang="en-US" sz="1400" dirty="0"/>
          </a:p>
        </p:txBody>
      </p:sp>
      <p:sp>
        <p:nvSpPr>
          <p:cNvPr id="5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724400" y="2057400"/>
            <a:ext cx="3505199" cy="3200400"/>
          </a:xfrm>
          <a:prstGeom prst="rect">
            <a:avLst/>
          </a:prstGeom>
          <a:noFill/>
          <a:ln w="50800" cmpd="thickThin">
            <a:solidFill>
              <a:srgbClr val="0064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en-US" sz="1400" b="1" dirty="0"/>
              <a:t>Best Practice Documentation</a:t>
            </a:r>
          </a:p>
          <a:p>
            <a:pPr marL="0" indent="0" algn="ctr">
              <a:buFont typeface="Wingdings 2" pitchFamily="18" charset="2"/>
              <a:buNone/>
            </a:pPr>
            <a:endParaRPr lang="en-US" sz="1400" dirty="0"/>
          </a:p>
          <a:p>
            <a:r>
              <a:rPr lang="en-US" sz="1500" dirty="0"/>
              <a:t>Patient’s daughter found her father lying on the bedroom floor after hearing a loud thump. Patient says he has been getting dizzy when he gets out of bed lately.  </a:t>
            </a:r>
            <a:r>
              <a:rPr lang="en-US" sz="1500" dirty="0" smtClean="0"/>
              <a:t>Patient </a:t>
            </a:r>
            <a:r>
              <a:rPr lang="en-US" sz="1500" dirty="0"/>
              <a:t>has a history of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/>
              <a:t>       Parkinson’s disease.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 smtClean="0"/>
              <a:t> 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en-US" sz="1500" b="1" dirty="0"/>
              <a:t> </a:t>
            </a:r>
            <a:r>
              <a:rPr lang="en-US" sz="1500" b="1" dirty="0" smtClean="0"/>
              <a:t>    </a:t>
            </a:r>
            <a:r>
              <a:rPr lang="en-US" sz="1500" dirty="0" smtClean="0"/>
              <a:t>Diagnosis</a:t>
            </a:r>
            <a:r>
              <a:rPr lang="en-US" sz="1500" dirty="0"/>
              <a:t>: </a:t>
            </a:r>
            <a:r>
              <a:rPr lang="en-US" sz="1500" dirty="0" smtClean="0"/>
              <a:t> Syncope </a:t>
            </a:r>
            <a:r>
              <a:rPr lang="en-US" sz="1500" b="1" dirty="0">
                <a:solidFill>
                  <a:schemeClr val="tx1"/>
                </a:solidFill>
              </a:rPr>
              <a:t>due </a:t>
            </a:r>
            <a:r>
              <a:rPr lang="en-US" sz="1500" b="1" dirty="0" smtClean="0">
                <a:solidFill>
                  <a:schemeClr val="tx1"/>
                </a:solidFill>
              </a:rPr>
              <a:t>to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en-US" sz="1500" dirty="0"/>
              <a:t> </a:t>
            </a:r>
            <a:r>
              <a:rPr lang="en-US" sz="1500" dirty="0" smtClean="0"/>
              <a:t>    </a:t>
            </a:r>
            <a:r>
              <a:rPr lang="en-US" sz="1500" b="1" dirty="0"/>
              <a:t>neurogenic</a:t>
            </a:r>
            <a:r>
              <a:rPr lang="en-US" sz="1500" dirty="0"/>
              <a:t> orthostatic </a:t>
            </a:r>
            <a:endParaRPr lang="en-US" sz="1500" dirty="0" smtClean="0"/>
          </a:p>
          <a:p>
            <a:pPr marL="68580" indent="0">
              <a:spcBef>
                <a:spcPts val="0"/>
              </a:spcBef>
              <a:buNone/>
            </a:pPr>
            <a:r>
              <a:rPr lang="en-US" sz="1500" dirty="0"/>
              <a:t> </a:t>
            </a:r>
            <a:r>
              <a:rPr lang="en-US" sz="1500" dirty="0" smtClean="0"/>
              <a:t>    hypotension.</a:t>
            </a:r>
            <a:endParaRPr lang="en-US" sz="1500" dirty="0"/>
          </a:p>
          <a:p>
            <a:pPr marL="0" indent="0" algn="ctr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36911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8EE611-CA3B-464C-BF75-16E8DFCC6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491F6D-DE96-4FF6-97D0-15A723341F3E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ba7f6efb-9b7f-4f10-aed5-f0b9648f87bb"/>
    <ds:schemaRef ds:uri="http://schemas.microsoft.com/office/infopath/2007/PartnerControls"/>
    <ds:schemaRef ds:uri="130e0593-5292-4fa7-b8ae-8ff45477ba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E5EDFD3-4AB4-4B50-BDFD-44E61D777479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77F352DE-CBA4-42F2-89ED-C0631099F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159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Syncope/ Orthostatic Hypotension Best Practice Documentation When clinically relevant, please include the specificity outlined below</vt:lpstr>
      <vt:lpstr>Syncope/Orthostatic Hypotension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Seizures Best Practice Documentation</dc:title>
  <dc:creator>Frosch, Karen L.</dc:creator>
  <cp:lastModifiedBy>Frosch, Karen L.</cp:lastModifiedBy>
  <cp:revision>11</cp:revision>
  <dcterms:created xsi:type="dcterms:W3CDTF">2015-07-28T15:56:35Z</dcterms:created>
  <dcterms:modified xsi:type="dcterms:W3CDTF">2015-09-04T17:12:39Z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