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8"/>
  </p:notesMasterIdLst>
  <p:sldIdLst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6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98A4C-E806-4F61-AEBE-8DDEB55F1455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A17F5-8D30-411C-BE9F-6EDB0286F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3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804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9/4/2015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65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9/4/2015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30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9/4/2015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5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68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80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475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25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72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ACCBF9"/>
                </a:solidFill>
              </a:rPr>
              <a:pPr/>
              <a:t>9/4/2015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 smtClean="0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4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36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sz="3800" b="1" cap="none" dirty="0" smtClean="0"/>
              <a:t>Underdosing</a:t>
            </a:r>
            <a:r>
              <a:rPr lang="en-US" sz="3800" b="1" cap="none" dirty="0" smtClean="0"/>
              <a:t/>
            </a:r>
            <a:br>
              <a:rPr lang="en-US" sz="3800" b="1" cap="none" dirty="0" smtClean="0"/>
            </a:br>
            <a:r>
              <a:rPr lang="en-US" sz="2700" dirty="0">
                <a:solidFill>
                  <a:schemeClr val="tx2"/>
                </a:solidFill>
              </a:rPr>
              <a:t>Best Practice Documentation</a:t>
            </a:r>
            <a:endParaRPr lang="en-US" sz="3800" b="1" cap="none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43492" y="1752600"/>
            <a:ext cx="7033708" cy="3737577"/>
          </a:xfrm>
        </p:spPr>
        <p:txBody>
          <a:bodyPr>
            <a:noAutofit/>
          </a:bodyPr>
          <a:lstStyle/>
          <a:p>
            <a:pPr lvl="1"/>
            <a:r>
              <a:rPr lang="en-US" sz="2000" dirty="0" smtClean="0"/>
              <a:t>Underdosing</a:t>
            </a:r>
            <a:endParaRPr lang="en-US" sz="2000" dirty="0"/>
          </a:p>
          <a:p>
            <a:pPr lvl="2"/>
            <a:r>
              <a:rPr lang="en-US" sz="1600" dirty="0"/>
              <a:t>Using a prescribed medication less frequently than prescribed, in small doses, or not using the medication as instructed should be documented as “underdosing” by the provider</a:t>
            </a:r>
            <a:r>
              <a:rPr lang="en-US" sz="1600" dirty="0" smtClean="0"/>
              <a:t>.</a:t>
            </a:r>
            <a:endParaRPr lang="en-US" sz="1600" dirty="0"/>
          </a:p>
          <a:p>
            <a:pPr lvl="2"/>
            <a:r>
              <a:rPr lang="en-US" sz="1600" dirty="0"/>
              <a:t>If the reduction in the prescribed dose of the medication results in a relapse or an exacerbation of the medical condition for which the drug is prescribed, the medical condition must also be documented</a:t>
            </a:r>
            <a:r>
              <a:rPr lang="en-US" sz="1600" dirty="0" smtClean="0"/>
              <a:t>.</a:t>
            </a:r>
          </a:p>
          <a:p>
            <a:pPr lvl="1"/>
            <a:r>
              <a:rPr lang="en-US" sz="2000" dirty="0" smtClean="0"/>
              <a:t>Specify the reason for underdose, if known</a:t>
            </a:r>
          </a:p>
          <a:p>
            <a:pPr lvl="2"/>
            <a:r>
              <a:rPr lang="en-US" sz="1600" dirty="0" smtClean="0"/>
              <a:t>Intentional due to financial hardship</a:t>
            </a:r>
          </a:p>
          <a:p>
            <a:pPr lvl="2"/>
            <a:r>
              <a:rPr lang="en-US" sz="1600" dirty="0" smtClean="0"/>
              <a:t>Intentional for other reason(specify reason)</a:t>
            </a:r>
          </a:p>
          <a:p>
            <a:pPr lvl="2"/>
            <a:r>
              <a:rPr lang="en-US" sz="1600" dirty="0" smtClean="0"/>
              <a:t>Unintentional due to age-related debility</a:t>
            </a:r>
          </a:p>
          <a:p>
            <a:pPr lvl="2"/>
            <a:r>
              <a:rPr lang="en-US" sz="1600" dirty="0" smtClean="0"/>
              <a:t>Unintentional for other reason (specify reason)</a:t>
            </a:r>
            <a:endParaRPr lang="en-US" sz="1600" dirty="0"/>
          </a:p>
          <a:p>
            <a:pPr marL="68580" indent="0">
              <a:buNone/>
            </a:pP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209800" y="5724436"/>
            <a:ext cx="624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Contact the following for any documentation questions or concerns:</a:t>
            </a:r>
          </a:p>
          <a:p>
            <a:r>
              <a:rPr lang="en-US" sz="1000" b="1" dirty="0"/>
              <a:t> </a:t>
            </a:r>
            <a:r>
              <a:rPr lang="en-US" sz="1000" b="1" dirty="0" smtClean="0"/>
              <a:t>         CDI Dept: Shannon Menei  302-733-5973</a:t>
            </a:r>
          </a:p>
          <a:p>
            <a:r>
              <a:rPr lang="en-US" sz="1000" b="1" dirty="0"/>
              <a:t> </a:t>
            </a:r>
            <a:r>
              <a:rPr lang="en-US" sz="1000" b="1" dirty="0" smtClean="0"/>
              <a:t>         HIMS Coding: Kim Seery  302-733-1113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53970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391400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Underdosing Documentation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noFill/>
          <a:ln w="50800" cmpd="thickThin">
            <a:solidFill>
              <a:srgbClr val="136727"/>
            </a:solidFill>
          </a:ln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2000" dirty="0" smtClean="0"/>
              <a:t>Best Practice Documentation</a:t>
            </a:r>
          </a:p>
          <a:p>
            <a:pPr marL="68580" indent="0">
              <a:buNone/>
            </a:pPr>
            <a:endParaRPr lang="en-US" sz="2000" dirty="0" smtClean="0"/>
          </a:p>
          <a:p>
            <a:pPr marL="68580" indent="0">
              <a:buNone/>
            </a:pPr>
            <a:r>
              <a:rPr lang="en-US" sz="2000" dirty="0" smtClean="0"/>
              <a:t>Patient with rheumatoid arthritis abruptly stopped taking his prednisone which resulted in secondary adrenal insufficiency. Patient states he could not afford to pay for the medication.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3341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8EE611-CA3B-464C-BF75-16E8DFCC61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491F6D-DE96-4FF6-97D0-15A723341F3E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ba7f6efb-9b7f-4f10-aed5-f0b9648f87bb"/>
    <ds:schemaRef ds:uri="http://schemas.microsoft.com/office/infopath/2007/PartnerControls"/>
    <ds:schemaRef ds:uri="130e0593-5292-4fa7-b8ae-8ff45477badd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E5EDFD3-4AB4-4B50-BDFD-44E61D777479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77F352DE-CBA4-42F2-89ED-C0631099FB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159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Underdosing Best Practice Documentation</vt:lpstr>
      <vt:lpstr>Underdosing Documentation Example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Seizures Best Practice Documentation</dc:title>
  <dc:creator>Frosch, Karen L.</dc:creator>
  <cp:lastModifiedBy>Frosch, Karen L.</cp:lastModifiedBy>
  <cp:revision>14</cp:revision>
  <dcterms:created xsi:type="dcterms:W3CDTF">2015-07-28T15:56:35Z</dcterms:created>
  <dcterms:modified xsi:type="dcterms:W3CDTF">2015-09-04T16:42:34Z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