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Acute Coronary Syndrome  (ACS) and Angina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3886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ACS  is an umbrella term for situations where the blood supplied to the heart muscle is suddenly blocked, it lacks clinical specificity 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ACS in terms of ICD-10 translates to Acute Ischemic Heart Disease</a:t>
            </a:r>
          </a:p>
          <a:p>
            <a:r>
              <a:rPr lang="en-US" sz="1800" dirty="0"/>
              <a:t>Best Practice Documentation – do not use the term ACS - describe the actual clinical condition you are treating, examples include:</a:t>
            </a:r>
          </a:p>
          <a:p>
            <a:pPr lvl="1"/>
            <a:r>
              <a:rPr lang="en-US" sz="1800" dirty="0"/>
              <a:t>NSTEMI, initial episode of care</a:t>
            </a:r>
          </a:p>
          <a:p>
            <a:pPr lvl="1"/>
            <a:r>
              <a:rPr lang="en-US" sz="1800" dirty="0"/>
              <a:t>Angina</a:t>
            </a:r>
          </a:p>
          <a:p>
            <a:pPr lvl="2"/>
            <a:r>
              <a:rPr lang="en-US" sz="1400" dirty="0"/>
              <a:t>with Coronary Atherosclerosis (unstable or with documented spasm )</a:t>
            </a:r>
          </a:p>
          <a:p>
            <a:pPr lvl="2"/>
            <a:r>
              <a:rPr lang="en-US" sz="1400" dirty="0"/>
              <a:t>Unstable</a:t>
            </a:r>
          </a:p>
          <a:p>
            <a:pPr lvl="2"/>
            <a:r>
              <a:rPr lang="en-US" sz="1400" dirty="0"/>
              <a:t>Angiospastic</a:t>
            </a:r>
          </a:p>
          <a:p>
            <a:pPr lvl="2"/>
            <a:r>
              <a:rPr lang="en-US" sz="1400" dirty="0"/>
              <a:t>Following MI (specify type of MI and onset)</a:t>
            </a:r>
          </a:p>
          <a:p>
            <a:pPr marL="68580" indent="0">
              <a:spcAft>
                <a:spcPts val="600"/>
              </a:spcAft>
              <a:buNone/>
            </a:pPr>
            <a:endParaRPr lang="en-US" sz="1600" dirty="0"/>
          </a:p>
        </p:txBody>
      </p:sp>
      <p:sp>
        <p:nvSpPr>
          <p:cNvPr id="4" name="TextBox 15"/>
          <p:cNvSpPr txBox="1"/>
          <p:nvPr/>
        </p:nvSpPr>
        <p:spPr>
          <a:xfrm>
            <a:off x="4419600" y="5943600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96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ACS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noFill/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endParaRPr lang="en-US" sz="1600" dirty="0"/>
          </a:p>
          <a:p>
            <a:r>
              <a:rPr lang="en-US" sz="1600" dirty="0"/>
              <a:t>Patient with ACS.  History of CAD, DM, HTN, HLD.</a:t>
            </a:r>
          </a:p>
          <a:p>
            <a:pPr marL="68580" indent="0" algn="ctr">
              <a:buNone/>
            </a:pPr>
            <a:endParaRPr lang="en-US" sz="1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600" b="1" dirty="0" smtClean="0"/>
              <a:t>B</a:t>
            </a:r>
            <a:r>
              <a:rPr lang="en-US" sz="1600" b="1" dirty="0"/>
              <a:t>est Practice Documentation</a:t>
            </a:r>
          </a:p>
          <a:p>
            <a:endParaRPr lang="en-US" sz="1600" dirty="0"/>
          </a:p>
          <a:p>
            <a:r>
              <a:rPr lang="en-US" sz="1600" dirty="0"/>
              <a:t>Patient admitted with </a:t>
            </a:r>
            <a:r>
              <a:rPr lang="en-US" sz="1600" b="1" dirty="0">
                <a:solidFill>
                  <a:schemeClr val="tx1"/>
                </a:solidFill>
              </a:rPr>
              <a:t>unstable angina</a:t>
            </a:r>
            <a:r>
              <a:rPr lang="en-US" sz="1600" dirty="0"/>
              <a:t>, positive troponin and EKG changes. Patient ruled in for </a:t>
            </a:r>
            <a:r>
              <a:rPr lang="en-US" sz="1600" b="1" dirty="0">
                <a:solidFill>
                  <a:schemeClr val="tx1"/>
                </a:solidFill>
              </a:rPr>
              <a:t>NSTEMI</a:t>
            </a:r>
            <a:r>
              <a:rPr lang="en-US" sz="1800" dirty="0"/>
              <a:t>. </a:t>
            </a:r>
            <a:r>
              <a:rPr lang="en-US" sz="1600" dirty="0"/>
              <a:t>Past medical history of </a:t>
            </a:r>
            <a:r>
              <a:rPr lang="en-US" sz="1600" b="1" dirty="0">
                <a:solidFill>
                  <a:schemeClr val="tx1"/>
                </a:solidFill>
              </a:rPr>
              <a:t>native artery CAD, DM 2, HTN </a:t>
            </a:r>
            <a:r>
              <a:rPr lang="en-US" sz="1600" dirty="0"/>
              <a:t>and </a:t>
            </a:r>
            <a:r>
              <a:rPr lang="en-US" sz="1600" b="1" dirty="0">
                <a:solidFill>
                  <a:schemeClr val="tx1"/>
                </a:solidFill>
              </a:rPr>
              <a:t>HLD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33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B9050-0898-42E6-965E-AFAE8A7EE6EB}">
  <ds:schemaRefs>
    <ds:schemaRef ds:uri="ba7f6efb-9b7f-4f10-aed5-f0b9648f87bb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130e0593-5292-4fa7-b8ae-8ff45477badd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DBA68DB-AC9C-4EA8-900F-8260F90DC48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F6873C0-DA82-434F-A1AA-5B54509A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CBC4D0-5989-41D4-B71C-497672C5E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Acute Coronary Syndrome  (ACS) and Angina</vt:lpstr>
      <vt:lpstr>ACS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Frosch, Karen L.</cp:lastModifiedBy>
  <cp:revision>6</cp:revision>
  <dcterms:created xsi:type="dcterms:W3CDTF">2015-08-19T17:49:55Z</dcterms:created>
  <dcterms:modified xsi:type="dcterms:W3CDTF">2015-09-01T17:29:22Z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