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88" d="100"/>
          <a:sy n="8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9/2/2015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9/2/2015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9/2/2015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9/2/2015</a:t>
            </a:fld>
            <a:endParaRPr lang="en-US" dirty="0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 dirty="0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96336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 Documentation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43000"/>
            <a:ext cx="6777317" cy="4953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dirty="0" smtClean="0"/>
              <a:t>Document:</a:t>
            </a:r>
          </a:p>
          <a:p>
            <a:r>
              <a:rPr lang="en-US" sz="1600" dirty="0" smtClean="0"/>
              <a:t> Acuity and/or severity</a:t>
            </a:r>
          </a:p>
          <a:p>
            <a:pPr lvl="1"/>
            <a:r>
              <a:rPr lang="en-US" sz="1400" dirty="0" smtClean="0"/>
              <a:t>Use terms such as acute, chronic, stable, unstable, benign, malignant, recurrent, displaced, nondisplaced, etc.</a:t>
            </a:r>
          </a:p>
          <a:p>
            <a:pPr lvl="2"/>
            <a:r>
              <a:rPr lang="en-US" sz="1400" dirty="0" smtClean="0"/>
              <a:t>Acute systolic CHF</a:t>
            </a:r>
          </a:p>
          <a:p>
            <a:pPr lvl="2"/>
            <a:r>
              <a:rPr lang="en-US" sz="1400" dirty="0" smtClean="0"/>
              <a:t>Stable burst fracture of first lumbar vertebrae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/>
              <a:t>Recurrent strep tonsillitis</a:t>
            </a:r>
          </a:p>
          <a:p>
            <a:r>
              <a:rPr lang="en-US" sz="1600" dirty="0" smtClean="0"/>
              <a:t>Descriptive terminology </a:t>
            </a:r>
          </a:p>
          <a:p>
            <a:pPr lvl="1"/>
            <a:r>
              <a:rPr lang="en-US" sz="1400" dirty="0" smtClean="0"/>
              <a:t>Acute blood loss anemia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Pressure ulcer of left heel</a:t>
            </a:r>
          </a:p>
          <a:p>
            <a:r>
              <a:rPr lang="en-US" sz="1600" dirty="0" smtClean="0"/>
              <a:t>Significance of abnormal tests (e.g., UTI, electrolytes, echo, x-rays)</a:t>
            </a:r>
          </a:p>
          <a:p>
            <a:pPr lvl="1"/>
            <a:r>
              <a:rPr lang="en-US" sz="1400" dirty="0" smtClean="0"/>
              <a:t>Urine culture &gt;100,000 E.coli   -   UTI</a:t>
            </a:r>
          </a:p>
          <a:p>
            <a:pPr lvl="1"/>
            <a:r>
              <a:rPr lang="en-US" sz="1400" dirty="0" smtClean="0"/>
              <a:t>MG 1.4 and Mag Rider given -- Hypo magnesia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Cerebral edema</a:t>
            </a:r>
          </a:p>
          <a:p>
            <a:r>
              <a:rPr lang="en-US" sz="1600" dirty="0" smtClean="0"/>
              <a:t>Clarify whether diagnoses are ruled in, ruled out, resolved</a:t>
            </a:r>
          </a:p>
          <a:p>
            <a:pPr lvl="1"/>
            <a:r>
              <a:rPr lang="en-US" sz="1400" dirty="0" smtClean="0"/>
              <a:t>Empiric Flagyl for possible C. Diff, awaiting culture.  Culture negative – C. Diff ruled out</a:t>
            </a:r>
          </a:p>
          <a:p>
            <a:endParaRPr lang="en-US" sz="1600" dirty="0" smtClean="0"/>
          </a:p>
        </p:txBody>
      </p:sp>
      <p:sp>
        <p:nvSpPr>
          <p:cNvPr id="4" name="TextBox 15"/>
          <p:cNvSpPr txBox="1"/>
          <p:nvPr/>
        </p:nvSpPr>
        <p:spPr>
          <a:xfrm>
            <a:off x="3048000" y="5999202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573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 Documentation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274733"/>
            <a:ext cx="7338508" cy="444026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dirty="0" smtClean="0"/>
              <a:t>Document:</a:t>
            </a:r>
          </a:p>
          <a:p>
            <a:r>
              <a:rPr lang="en-US" sz="1400" dirty="0" smtClean="0"/>
              <a:t>If underlying cause is not definitive, indicate “suspected”, “probable” or “likely” etiology</a:t>
            </a:r>
          </a:p>
          <a:p>
            <a:pPr lvl="1"/>
            <a:r>
              <a:rPr lang="en-US" sz="1400" dirty="0" smtClean="0"/>
              <a:t>Chest pain, most probably due to GERD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GI bleed most likely due to diverticular bleed</a:t>
            </a:r>
          </a:p>
          <a:p>
            <a:r>
              <a:rPr lang="en-US" sz="1400" dirty="0" smtClean="0"/>
              <a:t>Establish cause–and-effect relationships</a:t>
            </a:r>
          </a:p>
          <a:p>
            <a:pPr lvl="1"/>
            <a:r>
              <a:rPr lang="en-US" sz="1400" dirty="0" smtClean="0"/>
              <a:t>Use terms such as “due to”, “secondary to”, “manifested by”</a:t>
            </a:r>
          </a:p>
          <a:p>
            <a:pPr lvl="2"/>
            <a:r>
              <a:rPr lang="en-US" sz="1400" dirty="0" smtClean="0"/>
              <a:t>Sepsis due to infected PICC line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/>
              <a:t>Diabetic gastroparesis</a:t>
            </a:r>
          </a:p>
          <a:p>
            <a:r>
              <a:rPr lang="en-US" sz="1400" dirty="0" smtClean="0"/>
              <a:t>Laterality and specific anatomic site when applicable</a:t>
            </a:r>
          </a:p>
          <a:p>
            <a:pPr lvl="2"/>
            <a:r>
              <a:rPr lang="en-US" sz="1400" dirty="0" smtClean="0"/>
              <a:t>Displaced fracture of middle third of navicular bone of right wrist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/>
              <a:t>Invasive ductal carcinoma in the upper-outer quadrant of the left breast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ALL chronic conditions – present and stable but managed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Explain the “why” and “because” to support medical necessity</a:t>
            </a:r>
          </a:p>
          <a:p>
            <a:r>
              <a:rPr lang="en-US" sz="1400" dirty="0" smtClean="0"/>
              <a:t>Present on Admission status</a:t>
            </a:r>
          </a:p>
          <a:p>
            <a:pPr lvl="1"/>
            <a:r>
              <a:rPr lang="en-US" sz="1400" dirty="0" smtClean="0"/>
              <a:t>Especially for diagnoses documented on day one or two of admission and not identified in the H&amp;P</a:t>
            </a:r>
            <a:endParaRPr lang="en-US" sz="1400" dirty="0" smtClean="0"/>
          </a:p>
        </p:txBody>
      </p:sp>
      <p:sp>
        <p:nvSpPr>
          <p:cNvPr id="4" name="TextBox 15"/>
          <p:cNvSpPr txBox="1"/>
          <p:nvPr/>
        </p:nvSpPr>
        <p:spPr>
          <a:xfrm>
            <a:off x="3657600" y="5999202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96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B9050-0898-42E6-965E-AFAE8A7EE6EB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ba7f6efb-9b7f-4f10-aed5-f0b9648f87bb"/>
    <ds:schemaRef ds:uri="http://schemas.openxmlformats.org/package/2006/metadata/core-properties"/>
    <ds:schemaRef ds:uri="130e0593-5292-4fa7-b8ae-8ff45477badd"/>
  </ds:schemaRefs>
</ds:datastoreItem>
</file>

<file path=customXml/itemProps2.xml><?xml version="1.0" encoding="utf-8"?>
<ds:datastoreItem xmlns:ds="http://schemas.openxmlformats.org/officeDocument/2006/customXml" ds:itemID="{3DBA68DB-AC9C-4EA8-900F-8260F90DC48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F6873C0-DA82-434F-A1AA-5B54509A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CBC4D0-5989-41D4-B71C-497672C5E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305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Best Practice Documentation Basics</vt:lpstr>
      <vt:lpstr>Best Practice Documentation Basics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Brannen, Gerald R</cp:lastModifiedBy>
  <cp:revision>18</cp:revision>
  <dcterms:created xsi:type="dcterms:W3CDTF">2015-08-19T17:49:55Z</dcterms:created>
  <dcterms:modified xsi:type="dcterms:W3CDTF">2015-09-02T12:55:16Z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