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8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>
                <a:solidFill>
                  <a:prstClr val="black"/>
                </a:solidFill>
              </a:rPr>
              <a:pPr/>
              <a:t>9/1/2015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284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22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5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19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9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80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24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26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68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ACCBF9"/>
                </a:solidFill>
              </a:rPr>
              <a:pPr/>
              <a:t>9/1/2015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53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42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Coronary Artery Disease</a:t>
            </a:r>
            <a:br>
              <a:rPr lang="en-US" sz="3200" dirty="0" smtClean="0"/>
            </a:br>
            <a:endParaRPr lang="en-US" sz="16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371600"/>
            <a:ext cx="6777317" cy="3657600"/>
          </a:xfrm>
        </p:spPr>
        <p:txBody>
          <a:bodyPr>
            <a:normAutofit fontScale="85000" lnSpcReduction="20000"/>
          </a:bodyPr>
          <a:lstStyle/>
          <a:p>
            <a:pPr marL="68580" indent="0">
              <a:spcAft>
                <a:spcPts val="600"/>
              </a:spcAft>
              <a:buNone/>
            </a:pPr>
            <a:r>
              <a:rPr lang="en-US" sz="2100" dirty="0"/>
              <a:t>Best practice documentation is to specify all three of these key elements when documenting CAD:</a:t>
            </a:r>
          </a:p>
          <a:p>
            <a:r>
              <a:rPr lang="en-US" sz="1800" dirty="0"/>
              <a:t>Specify artery</a:t>
            </a:r>
          </a:p>
          <a:p>
            <a:pPr lvl="1"/>
            <a:r>
              <a:rPr lang="en-US" sz="1800" dirty="0"/>
              <a:t>Native 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Bypass graft </a:t>
            </a:r>
          </a:p>
          <a:p>
            <a:r>
              <a:rPr lang="en-US" sz="1800" dirty="0"/>
              <a:t>With or without Angina, further defining the type of Angina</a:t>
            </a:r>
          </a:p>
          <a:p>
            <a:pPr lvl="2"/>
            <a:r>
              <a:rPr lang="en-US" sz="1600" dirty="0"/>
              <a:t>with Coronary Atherosclerosis (unstable or with documented spasm )</a:t>
            </a:r>
          </a:p>
          <a:p>
            <a:pPr lvl="2"/>
            <a:r>
              <a:rPr lang="en-US" sz="1600" dirty="0"/>
              <a:t>Unstable</a:t>
            </a:r>
          </a:p>
          <a:p>
            <a:pPr lvl="2"/>
            <a:r>
              <a:rPr lang="en-US" sz="1600" dirty="0"/>
              <a:t>Angiospastic</a:t>
            </a:r>
          </a:p>
          <a:p>
            <a:pPr lvl="2">
              <a:spcAft>
                <a:spcPts val="600"/>
              </a:spcAft>
            </a:pPr>
            <a:r>
              <a:rPr lang="en-US" sz="1600" dirty="0"/>
              <a:t>Following MI (specify type of MI and onset)</a:t>
            </a:r>
          </a:p>
          <a:p>
            <a:r>
              <a:rPr lang="en-US" sz="1800" dirty="0"/>
              <a:t>Due to</a:t>
            </a:r>
          </a:p>
          <a:p>
            <a:pPr lvl="1"/>
            <a:r>
              <a:rPr lang="en-US" sz="1800" dirty="0"/>
              <a:t>Lipid rich plaque</a:t>
            </a:r>
          </a:p>
          <a:p>
            <a:pPr lvl="1"/>
            <a:r>
              <a:rPr lang="en-US" sz="1800" dirty="0"/>
              <a:t>Calcified coronary lesion</a:t>
            </a:r>
          </a:p>
        </p:txBody>
      </p:sp>
      <p:sp>
        <p:nvSpPr>
          <p:cNvPr id="4" name="TextBox 15"/>
          <p:cNvSpPr txBox="1"/>
          <p:nvPr/>
        </p:nvSpPr>
        <p:spPr>
          <a:xfrm>
            <a:off x="2590800" y="5867400"/>
            <a:ext cx="472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/>
              <a:t>Contact the following for any documentation questions or concerns:</a:t>
            </a:r>
          </a:p>
          <a:p>
            <a:r>
              <a:rPr lang="en-US" sz="1000" b="1" dirty="0"/>
              <a:t> </a:t>
            </a:r>
            <a:r>
              <a:rPr lang="en-US" sz="1000" b="1" dirty="0" smtClean="0"/>
              <a:t>         CDI: Shannon Menei  302-733-5973</a:t>
            </a:r>
          </a:p>
          <a:p>
            <a:r>
              <a:rPr lang="en-US" sz="1000" b="1" dirty="0"/>
              <a:t> </a:t>
            </a:r>
            <a:r>
              <a:rPr lang="en-US" sz="1000" b="1" dirty="0" smtClean="0"/>
              <a:t>         HIMS: Kim Seery  302-733-1113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2967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B9050-0898-42E6-965E-AFAE8A7EE6E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ba7f6efb-9b7f-4f10-aed5-f0b9648f87bb"/>
    <ds:schemaRef ds:uri="130e0593-5292-4fa7-b8ae-8ff45477badd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DBA68DB-AC9C-4EA8-900F-8260F90DC480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3F6873C0-DA82-434F-A1AA-5B54509A9C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3CBC4D0-5989-41D4-B71C-497672C5E7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1_Austin</vt:lpstr>
      <vt:lpstr>Coronary Artery Disease 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Anemia</dc:title>
  <dc:creator>Brannen, Gerald R</dc:creator>
  <cp:lastModifiedBy>Frosch, Karen L.</cp:lastModifiedBy>
  <cp:revision>8</cp:revision>
  <dcterms:created xsi:type="dcterms:W3CDTF">2015-08-19T17:49:55Z</dcterms:created>
  <dcterms:modified xsi:type="dcterms:W3CDTF">2015-09-01T17:42:26Z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