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59628" y="1524000"/>
            <a:ext cx="7024744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Depression/Major Depressive Disorder</a:t>
            </a:r>
            <a:br>
              <a:rPr lang="en-US" dirty="0" smtClean="0"/>
            </a:br>
            <a:r>
              <a:rPr lang="en-US" sz="2700" b="0" dirty="0" smtClean="0"/>
              <a:t>Best </a:t>
            </a:r>
            <a:r>
              <a:rPr lang="en-US" sz="2700" b="0" dirty="0"/>
              <a:t>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872465"/>
            <a:ext cx="6777317" cy="4038600"/>
          </a:xfrm>
        </p:spPr>
        <p:txBody>
          <a:bodyPr>
            <a:normAutofit fontScale="85000" lnSpcReduction="20000"/>
          </a:bodyPr>
          <a:lstStyle/>
          <a:p>
            <a:pPr marL="68580" indent="0">
              <a:spcAft>
                <a:spcPts val="1200"/>
              </a:spcAft>
              <a:buNone/>
            </a:pPr>
            <a:r>
              <a:rPr lang="en-US" sz="1800" dirty="0"/>
              <a:t>The diagnosis of Depression without identifying the three (3) key elements below is equivalent to Major Depressive </a:t>
            </a:r>
            <a:r>
              <a:rPr lang="en-US" sz="1800" dirty="0" smtClean="0"/>
              <a:t> Disorder, </a:t>
            </a:r>
            <a:r>
              <a:rPr lang="en-US" sz="1800" dirty="0"/>
              <a:t>Single Episode in ICD-10 </a:t>
            </a:r>
            <a:r>
              <a:rPr lang="en-US" sz="1800" dirty="0" smtClean="0"/>
              <a:t>CM</a:t>
            </a:r>
          </a:p>
          <a:p>
            <a:pPr marL="68580" indent="0">
              <a:spcAft>
                <a:spcPts val="1200"/>
              </a:spcAft>
              <a:buNone/>
            </a:pPr>
            <a:r>
              <a:rPr lang="en-US" sz="1800" dirty="0" smtClean="0"/>
              <a:t>For Major Depressive Disorders when </a:t>
            </a:r>
            <a:r>
              <a:rPr lang="en-US" sz="1800" dirty="0"/>
              <a:t>clinically relevant, please include the specificity outlined below</a:t>
            </a:r>
          </a:p>
          <a:p>
            <a:r>
              <a:rPr lang="en-US" sz="1800" dirty="0"/>
              <a:t>Type</a:t>
            </a:r>
          </a:p>
          <a:p>
            <a:pPr lvl="1"/>
            <a:r>
              <a:rPr lang="en-US" sz="1800" dirty="0"/>
              <a:t>Single episode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Recurrent</a:t>
            </a:r>
          </a:p>
          <a:p>
            <a:r>
              <a:rPr lang="en-US" sz="1800" dirty="0"/>
              <a:t>Severity</a:t>
            </a:r>
          </a:p>
          <a:p>
            <a:pPr lvl="1"/>
            <a:r>
              <a:rPr lang="en-US" sz="1800" dirty="0"/>
              <a:t>Mild</a:t>
            </a:r>
          </a:p>
          <a:p>
            <a:pPr lvl="1"/>
            <a:r>
              <a:rPr lang="en-US" sz="1800" dirty="0"/>
              <a:t>Moderate</a:t>
            </a:r>
          </a:p>
          <a:p>
            <a:pPr lvl="1"/>
            <a:r>
              <a:rPr lang="en-US" sz="1800" dirty="0"/>
              <a:t>Severe without psychotic features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Severe with psychotic features</a:t>
            </a:r>
          </a:p>
          <a:p>
            <a:r>
              <a:rPr lang="en-US" sz="1800" dirty="0"/>
              <a:t>If in Remission &amp; include</a:t>
            </a:r>
          </a:p>
          <a:p>
            <a:pPr lvl="1"/>
            <a:r>
              <a:rPr lang="en-US" sz="1800" dirty="0"/>
              <a:t>In partial remission</a:t>
            </a:r>
          </a:p>
          <a:p>
            <a:pPr lvl="1"/>
            <a:r>
              <a:rPr lang="en-US" sz="1800" dirty="0"/>
              <a:t>In full remission</a:t>
            </a:r>
          </a:p>
          <a:p>
            <a:pPr marL="68580" indent="0">
              <a:buNone/>
            </a:pPr>
            <a:endParaRPr lang="en-US" sz="2000" dirty="0"/>
          </a:p>
        </p:txBody>
      </p:sp>
      <p:sp>
        <p:nvSpPr>
          <p:cNvPr id="6" name="TextBox 10"/>
          <p:cNvSpPr txBox="1"/>
          <p:nvPr/>
        </p:nvSpPr>
        <p:spPr>
          <a:xfrm>
            <a:off x="3429000" y="5943600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000" b="1" dirty="0">
                <a:solidFill>
                  <a:prstClr val="black"/>
                </a:solidFill>
              </a:rPr>
              <a:t> </a:t>
            </a:r>
            <a:r>
              <a:rPr lang="en-US" sz="10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000" b="1" dirty="0" err="1" smtClean="0">
                <a:solidFill>
                  <a:prstClr val="black"/>
                </a:solidFill>
              </a:rPr>
              <a:t>Menei</a:t>
            </a:r>
            <a:r>
              <a:rPr lang="en-US" sz="10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000" b="1" dirty="0">
                <a:solidFill>
                  <a:prstClr val="black"/>
                </a:solidFill>
              </a:rPr>
              <a:t> </a:t>
            </a:r>
            <a:r>
              <a:rPr lang="en-US" sz="10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9736"/>
            <a:ext cx="7024744" cy="6466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Major Depressive Disorder Documentation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90600" y="1828800"/>
            <a:ext cx="3419856" cy="3493008"/>
          </a:xfrm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Insufficient Documentation</a:t>
            </a:r>
          </a:p>
          <a:p>
            <a:pPr marL="0" indent="0" algn="ctr">
              <a:buNone/>
            </a:pPr>
            <a:endParaRPr lang="en-US" sz="1400" b="1" dirty="0"/>
          </a:p>
          <a:p>
            <a:r>
              <a:rPr lang="en-US" sz="1600" dirty="0"/>
              <a:t>Major depressive disorder</a:t>
            </a:r>
            <a:endParaRPr lang="en-US" sz="16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Best Practice Documentation</a:t>
            </a:r>
          </a:p>
          <a:p>
            <a:pPr marL="0" indent="0" algn="ctr">
              <a:buNone/>
            </a:pPr>
            <a:endParaRPr lang="en-US" sz="1400" b="1" dirty="0"/>
          </a:p>
          <a:p>
            <a:r>
              <a:rPr lang="en-US" sz="1600" dirty="0"/>
              <a:t>Major depressive disorder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chemeClr val="tx1"/>
                </a:solidFill>
              </a:rPr>
              <a:t>single episode, severe</a:t>
            </a: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600" dirty="0"/>
              <a:t>Major depressive disorder, </a:t>
            </a:r>
            <a:r>
              <a:rPr lang="en-US" sz="1600" b="1" dirty="0">
                <a:solidFill>
                  <a:schemeClr val="tx1"/>
                </a:solidFill>
              </a:rPr>
              <a:t>recurrent, in full remission</a:t>
            </a:r>
          </a:p>
        </p:txBody>
      </p:sp>
    </p:spTree>
    <p:extLst>
      <p:ext uri="{BB962C8B-B14F-4D97-AF65-F5344CB8AC3E}">
        <p14:creationId xmlns:p14="http://schemas.microsoft.com/office/powerpoint/2010/main" val="34509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30460-FE4B-4AEB-822D-B7114064E371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a7f6efb-9b7f-4f10-aed5-f0b9648f87bb"/>
    <ds:schemaRef ds:uri="130e0593-5292-4fa7-b8ae-8ff45477bad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119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   Depression/Major Depressive Disorder Best Practice Documentation </vt:lpstr>
      <vt:lpstr>Major Depressive Disorder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13</cp:revision>
  <dcterms:created xsi:type="dcterms:W3CDTF">2015-08-14T18:43:38Z</dcterms:created>
  <dcterms:modified xsi:type="dcterms:W3CDTF">2015-09-01T19:01:36Z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