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8"/>
  </p:notesMasterIdLst>
  <p:sldIdLst>
    <p:sldId id="259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98A4C-E806-4F61-AEBE-8DDEB55F1455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A17F5-8D30-411C-BE9F-6EDB0286F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3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A17F5-8D30-411C-BE9F-6EDB0286F0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96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804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8/12/2015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65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8/12/2015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8/12/2015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330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8/12/2015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25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8/12/2015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68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8/12/2015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808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8/12/2015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475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8/12/2015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25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8/12/2015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2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ACCBF9"/>
                </a:solidFill>
              </a:rPr>
              <a:pPr/>
              <a:t>8/12/2015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4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8/12/2015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36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200" y="457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Diabetes Mellitus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3100" dirty="0" smtClean="0">
                <a:solidFill>
                  <a:schemeClr val="tx2"/>
                </a:solidFill>
              </a:rPr>
              <a:t>Best </a:t>
            </a:r>
            <a:r>
              <a:rPr lang="en-US" sz="3100" dirty="0">
                <a:solidFill>
                  <a:schemeClr val="tx2"/>
                </a:solidFill>
              </a:rPr>
              <a:t>Practice Documentation</a:t>
            </a:r>
            <a:endParaRPr lang="en-US" sz="31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914400" y="1828800"/>
            <a:ext cx="4038600" cy="4419600"/>
          </a:xfrm>
        </p:spPr>
        <p:txBody>
          <a:bodyPr>
            <a:normAutofit/>
          </a:bodyPr>
          <a:lstStyle/>
          <a:p>
            <a:r>
              <a:rPr lang="en-US" sz="2000" b="1" dirty="0"/>
              <a:t>Type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Type 1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Type 2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Drug/chemical </a:t>
            </a:r>
            <a:r>
              <a:rPr lang="en-US" sz="1800" dirty="0" smtClean="0"/>
              <a:t>induced</a:t>
            </a:r>
          </a:p>
          <a:p>
            <a:pPr marL="365760" lvl="1" indent="0">
              <a:buNone/>
            </a:pPr>
            <a:endParaRPr lang="en-US" sz="1600" dirty="0"/>
          </a:p>
          <a:p>
            <a:r>
              <a:rPr lang="en-US" sz="2000" b="1" dirty="0"/>
              <a:t>Due to underlying condition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Due </a:t>
            </a:r>
            <a:r>
              <a:rPr lang="en-US" sz="1800" dirty="0"/>
              <a:t>to genetic defects of beta-cell function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Due to genetic defects of insulin action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Post-pancreatectomy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dirty="0"/>
              <a:t>Postprocedural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953000" y="1828800"/>
            <a:ext cx="3505200" cy="2835797"/>
          </a:xfrm>
        </p:spPr>
        <p:txBody>
          <a:bodyPr/>
          <a:lstStyle/>
          <a:p>
            <a:r>
              <a:rPr lang="en-US" sz="2000" b="1" dirty="0"/>
              <a:t>Control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Inadequate control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Out of control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Poorly Controlled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Hypoglycemia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Hyperglycemia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Insulin use</a:t>
            </a:r>
          </a:p>
          <a:p>
            <a:endParaRPr lang="en-US" dirty="0"/>
          </a:p>
        </p:txBody>
      </p:sp>
      <p:sp>
        <p:nvSpPr>
          <p:cNvPr id="5" name="TextBox 15"/>
          <p:cNvSpPr txBox="1"/>
          <p:nvPr/>
        </p:nvSpPr>
        <p:spPr>
          <a:xfrm>
            <a:off x="2286000" y="5813416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Contact the following for any documentation questions or concerns: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CDI: Shannon Menei  302-733-5973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HIMS: Kim Seery  302-733-1113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67317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200" y="457200"/>
            <a:ext cx="7024744" cy="838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Diabetes Mellitus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52475" y="13716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Diabetic manifestations must be linked to the diagnosis to establish a cause and effect relationship.   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752475" y="2667000"/>
            <a:ext cx="3581400" cy="3733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000" dirty="0" smtClean="0"/>
              <a:t>Diabetic retinopathy</a:t>
            </a:r>
          </a:p>
          <a:p>
            <a:r>
              <a:rPr lang="en-US" sz="2000" dirty="0" smtClean="0"/>
              <a:t>Diabetic Osteomyelitis</a:t>
            </a:r>
          </a:p>
          <a:p>
            <a:r>
              <a:rPr lang="en-US" sz="2000" dirty="0" smtClean="0"/>
              <a:t>Diabetic PVD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700" dirty="0" smtClean="0"/>
              <a:t>With Diabetic Ulcer</a:t>
            </a:r>
          </a:p>
          <a:p>
            <a:r>
              <a:rPr lang="en-US" sz="2000" dirty="0" smtClean="0"/>
              <a:t>Diabetic peripheral neuropathy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700" dirty="0" smtClean="0"/>
              <a:t>With Diabetic Ulcer</a:t>
            </a:r>
          </a:p>
          <a:p>
            <a:r>
              <a:rPr lang="en-US" sz="2000" dirty="0"/>
              <a:t>Diabetic nephropathy</a:t>
            </a:r>
          </a:p>
          <a:p>
            <a:r>
              <a:rPr lang="en-US" sz="2000" dirty="0"/>
              <a:t>Diabetic gastroparesis</a:t>
            </a:r>
          </a:p>
          <a:p>
            <a:endParaRPr lang="en-US" dirty="0" smtClean="0"/>
          </a:p>
          <a:p>
            <a:endParaRPr lang="en-US" sz="200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273550" y="2667000"/>
            <a:ext cx="4327525" cy="362905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/>
              <a:t>Diabetic </a:t>
            </a:r>
            <a:r>
              <a:rPr lang="en-US" sz="2000" dirty="0"/>
              <a:t>ulcer and/or gangrene</a:t>
            </a:r>
          </a:p>
          <a:p>
            <a:r>
              <a:rPr lang="en-US" sz="2000" dirty="0"/>
              <a:t>Diabetic </a:t>
            </a:r>
            <a:r>
              <a:rPr lang="en-US" sz="2000" dirty="0" smtClean="0"/>
              <a:t>Hyperosmolarity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700" dirty="0" smtClean="0"/>
              <a:t>With or without Coma</a:t>
            </a:r>
            <a:endParaRPr lang="en-US" sz="1700" dirty="0"/>
          </a:p>
          <a:p>
            <a:r>
              <a:rPr lang="en-US" sz="2000" dirty="0" smtClean="0"/>
              <a:t>Hyperglycemia/hypoglycemia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700" dirty="0" smtClean="0"/>
              <a:t>With </a:t>
            </a:r>
            <a:r>
              <a:rPr lang="en-US" sz="1700" dirty="0"/>
              <a:t>or without </a:t>
            </a:r>
            <a:r>
              <a:rPr lang="en-US" sz="1700" dirty="0" smtClean="0"/>
              <a:t>Coma</a:t>
            </a:r>
            <a:endParaRPr lang="en-US" sz="1700" dirty="0"/>
          </a:p>
          <a:p>
            <a:r>
              <a:rPr lang="en-US" sz="2000" dirty="0"/>
              <a:t>Diabetic </a:t>
            </a:r>
            <a:r>
              <a:rPr lang="en-US" sz="2000" dirty="0" smtClean="0"/>
              <a:t>Ketoacidosis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700" dirty="0"/>
              <a:t>With or without </a:t>
            </a:r>
            <a:r>
              <a:rPr lang="en-US" sz="1700" dirty="0" smtClean="0"/>
              <a:t>Coma</a:t>
            </a:r>
            <a:endParaRPr lang="en-US" sz="1700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2056980"/>
            <a:ext cx="533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/>
              <a:t>Manifestations and </a:t>
            </a:r>
            <a:r>
              <a:rPr lang="en-US" sz="2200" b="1" i="1" dirty="0" smtClean="0"/>
              <a:t>Complications</a:t>
            </a:r>
            <a:endParaRPr lang="en-US" sz="2200" dirty="0"/>
          </a:p>
        </p:txBody>
      </p:sp>
      <p:sp>
        <p:nvSpPr>
          <p:cNvPr id="11" name="TextBox 15"/>
          <p:cNvSpPr txBox="1"/>
          <p:nvPr/>
        </p:nvSpPr>
        <p:spPr>
          <a:xfrm>
            <a:off x="2296886" y="58674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Contact the following for any documentation questions or concerns: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CDI: Shannon Menei  302-733-5973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HIMS: Kim Seery  302-733-1113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53850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 xsi:nil="true"/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8EE611-CA3B-464C-BF75-16E8DFCC61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e0593-5292-4fa7-b8ae-8ff45477badd"/>
    <ds:schemaRef ds:uri="ba7f6efb-9b7f-4f10-aed5-f0b9648f8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491F6D-DE96-4FF6-97D0-15A723341F3E}">
  <ds:schemaRefs>
    <ds:schemaRef ds:uri="http://www.w3.org/XML/1998/namespace"/>
    <ds:schemaRef ds:uri="http://purl.org/dc/dcmitype/"/>
    <ds:schemaRef ds:uri="http://schemas.microsoft.com/office/2006/metadata/properties"/>
    <ds:schemaRef ds:uri="http://purl.org/dc/terms/"/>
    <ds:schemaRef ds:uri="130e0593-5292-4fa7-b8ae-8ff45477badd"/>
    <ds:schemaRef ds:uri="http://schemas.openxmlformats.org/package/2006/metadata/core-properties"/>
    <ds:schemaRef ds:uri="ba7f6efb-9b7f-4f10-aed5-f0b9648f87bb"/>
    <ds:schemaRef ds:uri="http://purl.org/dc/elements/1.1/"/>
    <ds:schemaRef ds:uri="http://schemas.microsoft.com/office/2006/documentManagement/typ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E5EDFD3-4AB4-4B50-BDFD-44E61D777479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77F352DE-CBA4-42F2-89ED-C0631099FB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147</Words>
  <Application>Microsoft Office PowerPoint</Application>
  <PresentationFormat>On-screen Show (4:3)</PresentationFormat>
  <Paragraphs>43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1_Austin</vt:lpstr>
      <vt:lpstr>Diabetes Mellitus Best Practice Documentation</vt:lpstr>
      <vt:lpstr>Diabetes Mellitus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Seizures Best Practice Documentation</dc:title>
  <dc:creator>Frosch, Karen L.</dc:creator>
  <cp:lastModifiedBy>Williams, Maria C.</cp:lastModifiedBy>
  <cp:revision>18</cp:revision>
  <dcterms:created xsi:type="dcterms:W3CDTF">2015-07-28T15:56:35Z</dcterms:created>
  <dcterms:modified xsi:type="dcterms:W3CDTF">2015-08-12T12:48:43Z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