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024744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Heart Valve Disorders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3505200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Clearly identify the valve(s)</a:t>
            </a:r>
          </a:p>
          <a:p>
            <a:pPr lvl="1"/>
            <a:r>
              <a:rPr lang="en-US" sz="1800" dirty="0"/>
              <a:t>Aortic</a:t>
            </a:r>
          </a:p>
          <a:p>
            <a:pPr lvl="1"/>
            <a:r>
              <a:rPr lang="en-US" sz="1800" dirty="0"/>
              <a:t>Mitral</a:t>
            </a:r>
          </a:p>
          <a:p>
            <a:pPr lvl="1"/>
            <a:r>
              <a:rPr lang="en-US" sz="1800" dirty="0"/>
              <a:t>Pulmonary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Tricuspid</a:t>
            </a:r>
          </a:p>
          <a:p>
            <a:r>
              <a:rPr lang="en-US" sz="2100" dirty="0"/>
              <a:t>Further define the condition</a:t>
            </a:r>
          </a:p>
          <a:p>
            <a:pPr lvl="1"/>
            <a:r>
              <a:rPr lang="en-US" sz="1800" dirty="0"/>
              <a:t>Insufficiency or regurgitation</a:t>
            </a:r>
          </a:p>
          <a:p>
            <a:pPr lvl="1"/>
            <a:r>
              <a:rPr lang="en-US" sz="1800" dirty="0"/>
              <a:t>Prolapse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Stenosis with or without insufficiency</a:t>
            </a:r>
          </a:p>
          <a:p>
            <a:r>
              <a:rPr lang="en-US" sz="2100" dirty="0"/>
              <a:t>Provide the etiology if known:</a:t>
            </a:r>
          </a:p>
          <a:p>
            <a:pPr lvl="1"/>
            <a:r>
              <a:rPr lang="en-US" sz="1800" dirty="0"/>
              <a:t>Rheumatic</a:t>
            </a:r>
          </a:p>
          <a:p>
            <a:pPr lvl="1"/>
            <a:r>
              <a:rPr lang="en-US" sz="1800" dirty="0"/>
              <a:t>Non-rheumatic</a:t>
            </a:r>
          </a:p>
          <a:p>
            <a:pPr lvl="1"/>
            <a:r>
              <a:rPr lang="en-US" sz="1800" dirty="0"/>
              <a:t>Congenital</a:t>
            </a:r>
          </a:p>
          <a:p>
            <a:pPr marL="68580" indent="0">
              <a:buNone/>
            </a:pPr>
            <a:endParaRPr lang="en-US" sz="2000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9736"/>
            <a:ext cx="7024744" cy="6466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Heart Valve</a:t>
            </a:r>
            <a:br>
              <a:rPr lang="en-US" dirty="0" smtClean="0"/>
            </a:br>
            <a:r>
              <a:rPr lang="en-US" dirty="0" smtClean="0"/>
              <a:t>Documentation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90600" y="1828800"/>
            <a:ext cx="3419856" cy="3493008"/>
          </a:xfrm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Insufficient Documentation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285750" indent="-285750"/>
            <a:r>
              <a:rPr lang="en-US" sz="1400" dirty="0"/>
              <a:t>Pt with </a:t>
            </a:r>
            <a:r>
              <a:rPr lang="en-US" sz="1400" dirty="0" smtClean="0"/>
              <a:t>severe aortic </a:t>
            </a:r>
            <a:r>
              <a:rPr lang="en-US" sz="1400" dirty="0"/>
              <a:t>stenosis, will need valve.</a:t>
            </a:r>
            <a:endParaRPr lang="en-US" sz="14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Best Practice Documentation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285750" indent="-285750"/>
            <a:r>
              <a:rPr lang="en-US" sz="1400" dirty="0"/>
              <a:t>Patient presented with </a:t>
            </a:r>
            <a:r>
              <a:rPr lang="en-US" sz="1400" b="1" dirty="0">
                <a:solidFill>
                  <a:schemeClr val="tx1"/>
                </a:solidFill>
              </a:rPr>
              <a:t>non-rheumatic severe </a:t>
            </a:r>
            <a:r>
              <a:rPr lang="en-US" sz="1400" b="1" dirty="0" smtClean="0">
                <a:solidFill>
                  <a:schemeClr val="tx1"/>
                </a:solidFill>
              </a:rPr>
              <a:t>aortic valve </a:t>
            </a:r>
            <a:r>
              <a:rPr lang="en-US" sz="1400" b="1" dirty="0">
                <a:solidFill>
                  <a:schemeClr val="tx1"/>
                </a:solidFill>
              </a:rPr>
              <a:t>stenosis </a:t>
            </a:r>
            <a:r>
              <a:rPr lang="en-US" sz="1400" dirty="0"/>
              <a:t>and </a:t>
            </a:r>
            <a:r>
              <a:rPr lang="en-US" sz="1400" b="1" dirty="0">
                <a:solidFill>
                  <a:schemeClr val="tx1"/>
                </a:solidFill>
              </a:rPr>
              <a:t>regurgitation</a:t>
            </a:r>
            <a:r>
              <a:rPr lang="en-US" sz="1400" dirty="0"/>
              <a:t>.  AVR scheduled for Thursday.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09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30460-FE4B-4AEB-822D-B7114064E371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30e0593-5292-4fa7-b8ae-8ff45477badd"/>
    <ds:schemaRef ds:uri="ba7f6efb-9b7f-4f10-aed5-f0b9648f87b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   Heart Valve Disorders Best Practice Documentation When clinically relevant, please include the specificity outlined below</vt:lpstr>
      <vt:lpstr>Heart Valve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11</cp:revision>
  <dcterms:created xsi:type="dcterms:W3CDTF">2015-08-14T18:43:38Z</dcterms:created>
  <dcterms:modified xsi:type="dcterms:W3CDTF">2015-09-01T18:15:51Z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