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9/9/2015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9/9/2015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9/9/2015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9/9/2015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9/9/2015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9342" y="1017323"/>
            <a:ext cx="8001000" cy="646664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Pre-existing vs. Gestational </a:t>
            </a:r>
            <a:r>
              <a:rPr lang="en-US" sz="3100" dirty="0" smtClean="0"/>
              <a:t>Diagnoses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Best Practice Documentation</a:t>
            </a:r>
            <a:br>
              <a:rPr lang="en-US" sz="2400" dirty="0" smtClean="0"/>
            </a:br>
            <a:r>
              <a:rPr lang="en-US" sz="2000" b="0" dirty="0"/>
              <a:t>When clinically relevant, please include the specificity outlined below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94656" y="2209800"/>
            <a:ext cx="3646714" cy="29718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b="1" u="sng" dirty="0" smtClean="0"/>
              <a:t>Diabetes</a:t>
            </a:r>
          </a:p>
          <a:p>
            <a:r>
              <a:rPr lang="en-US" sz="1800" dirty="0" smtClean="0"/>
              <a:t>Pre-existing</a:t>
            </a:r>
          </a:p>
          <a:p>
            <a:pPr lvl="1"/>
            <a:r>
              <a:rPr lang="en-US" sz="1600" dirty="0" smtClean="0"/>
              <a:t>Type I or Type II</a:t>
            </a:r>
          </a:p>
          <a:p>
            <a:pPr lvl="1"/>
            <a:r>
              <a:rPr lang="en-US" sz="1600" dirty="0" smtClean="0"/>
              <a:t>In pregnancy, in childbirth, in the puerperium</a:t>
            </a:r>
          </a:p>
          <a:p>
            <a:r>
              <a:rPr lang="en-US" sz="1800" dirty="0" smtClean="0"/>
              <a:t>Gestational</a:t>
            </a:r>
          </a:p>
          <a:p>
            <a:pPr lvl="1"/>
            <a:r>
              <a:rPr lang="en-US" sz="1600" dirty="0" smtClean="0"/>
              <a:t>Specify type of control</a:t>
            </a:r>
          </a:p>
          <a:p>
            <a:pPr lvl="2"/>
            <a:r>
              <a:rPr lang="en-US" sz="1600" dirty="0" smtClean="0"/>
              <a:t>Insulin</a:t>
            </a:r>
          </a:p>
          <a:p>
            <a:pPr lvl="2"/>
            <a:r>
              <a:rPr lang="en-US" sz="1600" dirty="0" smtClean="0"/>
              <a:t>Diet</a:t>
            </a:r>
          </a:p>
          <a:p>
            <a:pPr lvl="2"/>
            <a:r>
              <a:rPr lang="en-US" sz="1600" dirty="0" smtClean="0"/>
              <a:t>Other medication</a:t>
            </a:r>
          </a:p>
          <a:p>
            <a:pPr lvl="1"/>
            <a:r>
              <a:rPr lang="en-US" sz="1600" dirty="0" smtClean="0"/>
              <a:t>  Specify trimester or stage when treatment is occurring  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12494" y="2133600"/>
            <a:ext cx="3762911" cy="349300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b="1" u="sng" dirty="0" smtClean="0"/>
              <a:t>Anemia</a:t>
            </a:r>
          </a:p>
          <a:p>
            <a:r>
              <a:rPr lang="en-US" sz="1800" dirty="0" smtClean="0"/>
              <a:t>Pre-existing</a:t>
            </a:r>
          </a:p>
          <a:p>
            <a:pPr lvl="1"/>
            <a:r>
              <a:rPr lang="en-US" sz="1600" dirty="0" smtClean="0"/>
              <a:t>Type , if known</a:t>
            </a:r>
          </a:p>
          <a:p>
            <a:pPr lvl="1"/>
            <a:r>
              <a:rPr lang="en-US" sz="1600" dirty="0" smtClean="0"/>
              <a:t>In pregnancy, in childbirth, in the puerperium</a:t>
            </a:r>
          </a:p>
          <a:p>
            <a:r>
              <a:rPr lang="en-US" sz="1800" dirty="0" smtClean="0"/>
              <a:t>Post-partum anemia</a:t>
            </a:r>
          </a:p>
          <a:p>
            <a:pPr lvl="1"/>
            <a:r>
              <a:rPr lang="en-US" sz="1600" dirty="0" smtClean="0"/>
              <a:t>This diagnosis will indicate the patient did not have pre-existing anemia during the pregnancy and that the anemia occurred and is complicating the post-partum period</a:t>
            </a:r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29342" y="1663987"/>
            <a:ext cx="764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 </a:t>
            </a:r>
            <a:r>
              <a:rPr lang="en-US" sz="1600" b="1" i="1" dirty="0" smtClean="0"/>
              <a:t>Diagnoses such as Anemia, Diabetes and Hypertension should be specified as pre-existing or gestational.</a:t>
            </a:r>
            <a:endParaRPr lang="en-US" sz="16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59436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000" b="1" dirty="0" smtClean="0">
                <a:solidFill>
                  <a:prstClr val="black"/>
                </a:solidFill>
              </a:rPr>
              <a:t>HIMS </a:t>
            </a:r>
            <a:r>
              <a:rPr lang="en-US" sz="1000" b="1" dirty="0">
                <a:solidFill>
                  <a:prstClr val="black"/>
                </a:solidFill>
              </a:rPr>
              <a:t>Coding:  Kim Seery  302-733-1113</a:t>
            </a:r>
            <a:endParaRPr lang="en-US" sz="1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Pre-existing vs. Gestational Diagnoses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sz="1800" b="1" u="sng" dirty="0"/>
              <a:t>Hypertension</a:t>
            </a:r>
          </a:p>
          <a:p>
            <a:r>
              <a:rPr lang="en-US" dirty="0" smtClean="0"/>
              <a:t>Pre-existing</a:t>
            </a:r>
          </a:p>
          <a:p>
            <a:pPr lvl="1"/>
            <a:r>
              <a:rPr lang="en-US" dirty="0" smtClean="0"/>
              <a:t>Essential</a:t>
            </a:r>
          </a:p>
          <a:p>
            <a:pPr lvl="1"/>
            <a:r>
              <a:rPr lang="en-US" dirty="0" smtClean="0"/>
              <a:t>With heart and/or kidney disease</a:t>
            </a:r>
          </a:p>
          <a:p>
            <a:pPr lvl="1"/>
            <a:r>
              <a:rPr lang="en-US" dirty="0" smtClean="0"/>
              <a:t>Secondary</a:t>
            </a:r>
          </a:p>
          <a:p>
            <a:pPr lvl="1"/>
            <a:r>
              <a:rPr lang="en-US" dirty="0" smtClean="0"/>
              <a:t>Specify presence of pre-eclampsia</a:t>
            </a:r>
          </a:p>
          <a:p>
            <a:r>
              <a:rPr lang="en-US" dirty="0" smtClean="0"/>
              <a:t>Gestational</a:t>
            </a:r>
          </a:p>
          <a:p>
            <a:pPr lvl="1"/>
            <a:r>
              <a:rPr lang="en-US" dirty="0" smtClean="0"/>
              <a:t>Specify if proteinuria is present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295400"/>
            <a:ext cx="764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 </a:t>
            </a:r>
            <a:r>
              <a:rPr lang="en-US" sz="1600" b="1" i="1" dirty="0" smtClean="0"/>
              <a:t>Diagnoses such as Anemia, Diabetes and Hypertension should be specified as pre-existing or gestational.</a:t>
            </a:r>
            <a:endParaRPr lang="en-US" sz="1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9436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000" b="1" dirty="0" smtClean="0">
                <a:solidFill>
                  <a:prstClr val="black"/>
                </a:solidFill>
              </a:rPr>
              <a:t>HIMS </a:t>
            </a:r>
            <a:r>
              <a:rPr lang="en-US" sz="1000" b="1" dirty="0">
                <a:solidFill>
                  <a:prstClr val="black"/>
                </a:solidFill>
              </a:rPr>
              <a:t>Coding:  Kim Seery  302-733-1113</a:t>
            </a:r>
            <a:endParaRPr lang="en-US" sz="1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90600" y="1029736"/>
            <a:ext cx="7024744" cy="6466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Pre-existing and Gestational</a:t>
            </a:r>
            <a:br>
              <a:rPr lang="en-US" dirty="0" smtClean="0"/>
            </a:br>
            <a:r>
              <a:rPr lang="en-US" dirty="0" smtClean="0"/>
              <a:t>Documentation Example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876800" y="1981200"/>
            <a:ext cx="3378200" cy="3352800"/>
          </a:xfrm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Best Practice Documentation</a:t>
            </a:r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sz="1400" dirty="0" smtClean="0"/>
              <a:t>Pt presents at term, 39 weeks, in active labor.  She is being treated for </a:t>
            </a:r>
            <a:r>
              <a:rPr lang="en-US" sz="1400" b="1" dirty="0" smtClean="0">
                <a:solidFill>
                  <a:schemeClr val="tx1"/>
                </a:solidFill>
              </a:rPr>
              <a:t>gestational diabetes </a:t>
            </a:r>
            <a:r>
              <a:rPr lang="en-US" sz="1400" dirty="0" smtClean="0"/>
              <a:t>and will be </a:t>
            </a:r>
            <a:r>
              <a:rPr lang="en-US" sz="1400" b="1" dirty="0" smtClean="0">
                <a:solidFill>
                  <a:schemeClr val="tx1"/>
                </a:solidFill>
              </a:rPr>
              <a:t>maintained on insulin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Patient with known </a:t>
            </a:r>
            <a:r>
              <a:rPr lang="en-US" sz="1400" b="1" dirty="0" smtClean="0">
                <a:solidFill>
                  <a:schemeClr val="tx1"/>
                </a:solidFill>
              </a:rPr>
              <a:t>iron deficient anemia</a:t>
            </a:r>
            <a:r>
              <a:rPr lang="en-US" sz="1400" dirty="0" smtClean="0"/>
              <a:t> being supplemented, continue to monitor.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722312" y="1981200"/>
            <a:ext cx="3697288" cy="3429000"/>
          </a:xfrm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Insufficient Documentation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Pt presents at term in labor.  Known history of DM.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Pt with known history of anemia, continue to monitor.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21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330460-FE4B-4AEB-822D-B7114064E371}">
  <ds:schemaRefs>
    <ds:schemaRef ds:uri="ba7f6efb-9b7f-4f10-aed5-f0b9648f87bb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130e0593-5292-4fa7-b8ae-8ff45477badd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21D82D-47A2-4368-ACA9-D20656368D0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183EBA2-1428-43E4-88BC-8B731986A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C782BC-5B78-4A80-9E6A-1A8D54AE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241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1_Austin</vt:lpstr>
      <vt:lpstr>Pre-existing vs. Gestational Diagnoses Best Practice Documentation When clinically relevant, please include the specificity outlined below</vt:lpstr>
      <vt:lpstr>Pre-existing vs. Gestational Diagnoses</vt:lpstr>
      <vt:lpstr>Pre-existing and Gestational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7</cp:revision>
  <dcterms:created xsi:type="dcterms:W3CDTF">2015-08-14T18:43:38Z</dcterms:created>
  <dcterms:modified xsi:type="dcterms:W3CDTF">2015-09-09T18:44:12Z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