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8"/>
  </p:notesMasterIdLst>
  <p:sldIdLst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98A4C-E806-4F61-AEBE-8DDEB55F1455}" type="datetimeFigureOut">
              <a:rPr lang="en-US" smtClean="0"/>
              <a:t>8/13/2015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A17F5-8D30-411C-BE9F-6EDB0286F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3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/>
              <a:pPr/>
              <a:t>8/13/2015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804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8/13/2015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65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8/13/2015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30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8/13/2015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5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68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80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475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25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72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ACCBF9"/>
                </a:solidFill>
              </a:rPr>
              <a:pPr/>
              <a:t>8/13/2015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 smtClean="0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4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36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Sepsis</a:t>
            </a:r>
            <a:br>
              <a:rPr lang="en-US" dirty="0" smtClean="0"/>
            </a:br>
            <a:r>
              <a:rPr lang="en-US" b="0" dirty="0" smtClean="0"/>
              <a:t>Best Practice Documentation</a:t>
            </a:r>
            <a:endParaRPr lang="en-US" b="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43492" y="1524000"/>
            <a:ext cx="7338508" cy="3508977"/>
          </a:xfrm>
        </p:spPr>
        <p:txBody>
          <a:bodyPr>
            <a:noAutofit/>
          </a:bodyPr>
          <a:lstStyle/>
          <a:p>
            <a:pPr marL="68580" lvl="0" indent="0">
              <a:spcAft>
                <a:spcPts val="600"/>
              </a:spcAft>
              <a:buNone/>
            </a:pPr>
            <a:r>
              <a:rPr lang="en-US" b="1" dirty="0" smtClean="0"/>
              <a:t>Specify: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Identified or suspected causal organism </a:t>
            </a:r>
          </a:p>
          <a:p>
            <a:r>
              <a:rPr lang="en-US" sz="1600" dirty="0" smtClean="0"/>
              <a:t>Underlying cause</a:t>
            </a:r>
          </a:p>
          <a:p>
            <a:pPr lvl="1"/>
            <a:r>
              <a:rPr lang="en-US" sz="1600" dirty="0" smtClean="0"/>
              <a:t>Device associated (i. e. PICC, central line, indwelling urinary catheter)</a:t>
            </a:r>
          </a:p>
          <a:p>
            <a:pPr lvl="1">
              <a:spcAft>
                <a:spcPts val="600"/>
              </a:spcAft>
            </a:pPr>
            <a:r>
              <a:rPr lang="en-US" sz="1600" dirty="0" smtClean="0"/>
              <a:t>Localized infection (i. e. pneumonia, cellulitis, UTI)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Any associated organ failure and/ or septic shock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Document present on admission status of the sepsis 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Clinical Indicators to support the diagnosis of sepsis</a:t>
            </a:r>
          </a:p>
          <a:p>
            <a:pPr lvl="0"/>
            <a:r>
              <a:rPr lang="en-US" sz="1600" dirty="0" smtClean="0"/>
              <a:t>Once “r/o sepsis”  has been documented please specify if sepsis was:</a:t>
            </a:r>
          </a:p>
          <a:p>
            <a:pPr lvl="1"/>
            <a:r>
              <a:rPr lang="en-US" sz="1600" dirty="0" smtClean="0"/>
              <a:t>Ruled in</a:t>
            </a:r>
          </a:p>
          <a:p>
            <a:pPr lvl="1"/>
            <a:r>
              <a:rPr lang="en-US" sz="1600" dirty="0" smtClean="0"/>
              <a:t>Ruled out</a:t>
            </a:r>
          </a:p>
          <a:p>
            <a:pPr lvl="1"/>
            <a:r>
              <a:rPr lang="en-US" sz="1600" dirty="0" smtClean="0"/>
              <a:t>Resolved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1800" dirty="0"/>
          </a:p>
        </p:txBody>
      </p:sp>
      <p:sp>
        <p:nvSpPr>
          <p:cNvPr id="4" name="TextBox 15"/>
          <p:cNvSpPr txBox="1"/>
          <p:nvPr/>
        </p:nvSpPr>
        <p:spPr>
          <a:xfrm>
            <a:off x="3124200" y="5754469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Contact the following for any documentation questions or concerns: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CDI: Shannon Menei  302-733-5973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HIMS: Kim Seery  302-733-1113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3324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4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24744" cy="646664"/>
          </a:xfrm>
        </p:spPr>
        <p:txBody>
          <a:bodyPr>
            <a:normAutofit/>
          </a:bodyPr>
          <a:lstStyle/>
          <a:p>
            <a:r>
              <a:rPr lang="en-US" sz="3100" dirty="0" smtClean="0"/>
              <a:t>Sepsis</a:t>
            </a:r>
            <a:endParaRPr lang="en-US" sz="3100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3508977"/>
          </a:xfrm>
        </p:spPr>
        <p:txBody>
          <a:bodyPr>
            <a:noAutofit/>
          </a:bodyPr>
          <a:lstStyle/>
          <a:p>
            <a:pPr marL="68580" indent="0">
              <a:spcAft>
                <a:spcPts val="600"/>
              </a:spcAft>
              <a:buNone/>
            </a:pPr>
            <a:r>
              <a:rPr lang="en-US" sz="2200" dirty="0" smtClean="0"/>
              <a:t>Other Key </a:t>
            </a:r>
            <a:r>
              <a:rPr lang="en-US" sz="2200" dirty="0" smtClean="0"/>
              <a:t>Notes:</a:t>
            </a:r>
          </a:p>
          <a:p>
            <a:pPr>
              <a:spcAft>
                <a:spcPts val="600"/>
              </a:spcAft>
            </a:pPr>
            <a:r>
              <a:rPr lang="en-US" sz="2000" u="sng" dirty="0" smtClean="0"/>
              <a:t>Important</a:t>
            </a:r>
            <a:r>
              <a:rPr lang="en-US" sz="2000" dirty="0" smtClean="0"/>
              <a:t> – Urosepsis does not exist within ICD-10. You must specify whether the patient has sepsis due to a UTI or UTI only.    </a:t>
            </a:r>
          </a:p>
          <a:p>
            <a:pPr>
              <a:spcAft>
                <a:spcPts val="600"/>
              </a:spcAft>
            </a:pPr>
            <a:r>
              <a:rPr lang="en-US" sz="2000" dirty="0" smtClean="0"/>
              <a:t>If </a:t>
            </a:r>
            <a:r>
              <a:rPr lang="en-US" sz="2000" dirty="0"/>
              <a:t>patient is hypotensive and it is related to the sepsis, clarify in your documentation whether this is septic shock or not.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Bacteremia and Sepsis have different codes therefore these diagnoses should not be used interchangeably.</a:t>
            </a:r>
          </a:p>
          <a:p>
            <a:r>
              <a:rPr lang="en-US" sz="2000" dirty="0"/>
              <a:t>Sepsis syndrome does not equate to sepsis.  You must clarify whether the patient has Sepsis and the underlying infection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TextBox 15"/>
          <p:cNvSpPr txBox="1"/>
          <p:nvPr/>
        </p:nvSpPr>
        <p:spPr>
          <a:xfrm>
            <a:off x="2286000" y="58674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Contact the following for any documentation questions or concerns: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CDI: Shannon Menei  302-733-5973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HIMS: Kim Seery  302-733-1113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09795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5EDFD3-4AB4-4B50-BDFD-44E61D777479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5D491F6D-DE96-4FF6-97D0-15A723341F3E}">
  <ds:schemaRefs>
    <ds:schemaRef ds:uri="http://www.w3.org/XML/1998/namespace"/>
    <ds:schemaRef ds:uri="http://purl.org/dc/elements/1.1/"/>
    <ds:schemaRef ds:uri="http://schemas.microsoft.com/office/infopath/2007/PartnerControls"/>
    <ds:schemaRef ds:uri="ba7f6efb-9b7f-4f10-aed5-f0b9648f87bb"/>
    <ds:schemaRef ds:uri="http://schemas.openxmlformats.org/package/2006/metadata/core-properties"/>
    <ds:schemaRef ds:uri="http://schemas.microsoft.com/office/2006/documentManagement/types"/>
    <ds:schemaRef ds:uri="130e0593-5292-4fa7-b8ae-8ff45477badd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A8EE611-CA3B-464C-BF75-16E8DFCC61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7F352DE-CBA4-42F2-89ED-C0631099FB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217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1_Austin</vt:lpstr>
      <vt:lpstr>Sepsis Best Practice Documentation</vt:lpstr>
      <vt:lpstr>Sepsis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Seizures Best Practice Documentation</dc:title>
  <dc:creator>Frosch, Karen L.</dc:creator>
  <cp:lastModifiedBy>Brannen, Gerald R</cp:lastModifiedBy>
  <cp:revision>16</cp:revision>
  <dcterms:created xsi:type="dcterms:W3CDTF">2015-07-28T15:56:35Z</dcterms:created>
  <dcterms:modified xsi:type="dcterms:W3CDTF">2015-08-13T13:20:00Z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